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Lobster" panose="020B0604020202020204" charset="0"/>
      <p:regular r:id="rId33"/>
    </p:embeddedFont>
    <p:embeddedFont>
      <p:font typeface="Maven Pro" panose="020B0604020202020204" charset="0"/>
      <p:regular r:id="rId34"/>
      <p:bold r:id="rId35"/>
    </p:embeddedFont>
    <p:embeddedFont>
      <p:font typeface="Nunito" panose="020B0604020202020204" charset="0"/>
      <p:regular r:id="rId36"/>
      <p:bold r:id="rId37"/>
      <p:italic r:id="rId38"/>
      <p:boldItalic r:id="rId39"/>
    </p:embeddedFont>
    <p:embeddedFont>
      <p:font typeface="Oswald"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cdf3b3acc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cdf3b3acc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d03329fc7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7d03329fc7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d03329fc7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d03329fc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d03329fc7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d03329fc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cdf3b3acc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cdf3b3ac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d2a0aa28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d2a0aa28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7d2a0aa28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7d2a0aa28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d2a0aa28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d2a0aa28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d03329fc7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d03329fc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7d28d6f1a2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7d28d6f1a2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d03329fc7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d03329fc7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d03329fc7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d03329fc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Clearly explain what is this project about. Use common, basic words to present it to all knowledge levels.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e6f03685f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e6f03685f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6f03685f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6f03685f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e6f03685f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e6f03685f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7d03329fc7_1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7d03329fc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7d03329fc7_1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7d03329fc7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7d03329fc7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7d03329fc7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cdf3b3ac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cdf3b3ac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7d03329fc7_1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7d03329fc7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7d03329fc7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7d03329fc7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7d2a0aa28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7d2a0aa2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d28d6f1a2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d28d6f1a2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7d2a0aa28a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7d2a0aa28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cdf3b3ac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cdf3b3a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cdf3b3ac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cdf3b3a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7d03329fc7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7d03329fc7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d03329fc7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7d03329fc7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d03329fc7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d03329fc7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d03329fc7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d03329fc7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abecklas/fifa-world-cup"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9" name="Google Shape;279;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0" name="Google Shape;280;p13"/>
          <p:cNvSpPr txBox="1"/>
          <p:nvPr/>
        </p:nvSpPr>
        <p:spPr>
          <a:xfrm>
            <a:off x="301752" y="34375"/>
            <a:ext cx="8325900" cy="527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solidFill>
                  <a:srgbClr val="980000"/>
                </a:solidFill>
                <a:latin typeface="Oswald"/>
                <a:ea typeface="Oswald"/>
                <a:cs typeface="Oswald"/>
                <a:sym typeface="Oswald"/>
              </a:rPr>
              <a:t>FIFA WORLD CUP SUCCESS VS WEATHER EFFECT</a:t>
            </a:r>
            <a:endParaRPr sz="3600">
              <a:solidFill>
                <a:srgbClr val="980000"/>
              </a:solidFill>
              <a:latin typeface="Oswald"/>
              <a:ea typeface="Oswald"/>
              <a:cs typeface="Oswald"/>
              <a:sym typeface="Oswald"/>
            </a:endParaRPr>
          </a:p>
          <a:p>
            <a:pPr marL="0" lvl="0" indent="0" algn="l" rtl="0">
              <a:spcBef>
                <a:spcPts val="0"/>
              </a:spcBef>
              <a:spcAft>
                <a:spcPts val="0"/>
              </a:spcAft>
              <a:buNone/>
            </a:pPr>
            <a:endParaRPr>
              <a:solidFill>
                <a:srgbClr val="980000"/>
              </a:solidFill>
            </a:endParaRPr>
          </a:p>
        </p:txBody>
      </p:sp>
      <p:sp>
        <p:nvSpPr>
          <p:cNvPr id="281" name="Google Shape;281;p13"/>
          <p:cNvSpPr txBox="1"/>
          <p:nvPr/>
        </p:nvSpPr>
        <p:spPr>
          <a:xfrm>
            <a:off x="0" y="3626725"/>
            <a:ext cx="2423400" cy="14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Oswald"/>
                <a:ea typeface="Oswald"/>
                <a:cs typeface="Oswald"/>
                <a:sym typeface="Oswald"/>
              </a:rPr>
              <a:t>Baris Yalcin, </a:t>
            </a:r>
            <a:endParaRPr sz="1800">
              <a:solidFill>
                <a:schemeClr val="lt1"/>
              </a:solidFill>
              <a:latin typeface="Oswald"/>
              <a:ea typeface="Oswald"/>
              <a:cs typeface="Oswald"/>
              <a:sym typeface="Oswald"/>
            </a:endParaRPr>
          </a:p>
          <a:p>
            <a:pPr marL="0" lvl="0" indent="0" algn="l" rtl="0">
              <a:spcBef>
                <a:spcPts val="0"/>
              </a:spcBef>
              <a:spcAft>
                <a:spcPts val="0"/>
              </a:spcAft>
              <a:buNone/>
            </a:pPr>
            <a:r>
              <a:rPr lang="en" sz="1800">
                <a:solidFill>
                  <a:schemeClr val="lt1"/>
                </a:solidFill>
                <a:latin typeface="Oswald"/>
                <a:ea typeface="Oswald"/>
                <a:cs typeface="Oswald"/>
                <a:sym typeface="Oswald"/>
              </a:rPr>
              <a:t>Gregory O’Brien, </a:t>
            </a:r>
            <a:endParaRPr sz="1800">
              <a:solidFill>
                <a:schemeClr val="lt1"/>
              </a:solidFill>
              <a:latin typeface="Oswald"/>
              <a:ea typeface="Oswald"/>
              <a:cs typeface="Oswald"/>
              <a:sym typeface="Oswald"/>
            </a:endParaRPr>
          </a:p>
          <a:p>
            <a:pPr marL="0" lvl="0" indent="0" algn="l" rtl="0">
              <a:spcBef>
                <a:spcPts val="0"/>
              </a:spcBef>
              <a:spcAft>
                <a:spcPts val="0"/>
              </a:spcAft>
              <a:buNone/>
            </a:pPr>
            <a:r>
              <a:rPr lang="en" sz="1800">
                <a:solidFill>
                  <a:schemeClr val="lt1"/>
                </a:solidFill>
                <a:latin typeface="Oswald"/>
                <a:ea typeface="Oswald"/>
                <a:cs typeface="Oswald"/>
                <a:sym typeface="Oswald"/>
              </a:rPr>
              <a:t>Henry Greyner, </a:t>
            </a:r>
            <a:endParaRPr sz="1800">
              <a:solidFill>
                <a:schemeClr val="lt1"/>
              </a:solidFill>
              <a:latin typeface="Oswald"/>
              <a:ea typeface="Oswald"/>
              <a:cs typeface="Oswald"/>
              <a:sym typeface="Oswald"/>
            </a:endParaRPr>
          </a:p>
          <a:p>
            <a:pPr marL="0" lvl="0" indent="0" algn="l" rtl="0">
              <a:spcBef>
                <a:spcPts val="0"/>
              </a:spcBef>
              <a:spcAft>
                <a:spcPts val="0"/>
              </a:spcAft>
              <a:buNone/>
            </a:pPr>
            <a:r>
              <a:rPr lang="en" sz="1800">
                <a:solidFill>
                  <a:schemeClr val="lt1"/>
                </a:solidFill>
                <a:latin typeface="Oswald"/>
                <a:ea typeface="Oswald"/>
                <a:cs typeface="Oswald"/>
                <a:sym typeface="Oswald"/>
              </a:rPr>
              <a:t>Mike Sammis, </a:t>
            </a:r>
            <a:endParaRPr sz="1800">
              <a:solidFill>
                <a:schemeClr val="lt1"/>
              </a:solidFill>
              <a:latin typeface="Oswald"/>
              <a:ea typeface="Oswald"/>
              <a:cs typeface="Oswald"/>
              <a:sym typeface="Oswald"/>
            </a:endParaRPr>
          </a:p>
          <a:p>
            <a:pPr marL="0" lvl="0" indent="0" algn="l" rtl="0">
              <a:spcBef>
                <a:spcPts val="0"/>
              </a:spcBef>
              <a:spcAft>
                <a:spcPts val="0"/>
              </a:spcAft>
              <a:buNone/>
            </a:pPr>
            <a:r>
              <a:rPr lang="en" sz="1800">
                <a:solidFill>
                  <a:schemeClr val="lt1"/>
                </a:solidFill>
                <a:latin typeface="Oswald"/>
                <a:ea typeface="Oswald"/>
                <a:cs typeface="Oswald"/>
                <a:sym typeface="Oswald"/>
              </a:rPr>
              <a:t>Volkan Kaya</a:t>
            </a:r>
            <a:endParaRPr sz="1800">
              <a:solidFill>
                <a:schemeClr val="lt1"/>
              </a:solidFill>
              <a:latin typeface="Oswald"/>
              <a:ea typeface="Oswald"/>
              <a:cs typeface="Oswald"/>
              <a:sym typeface="Oswald"/>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2"/>
          <p:cNvSpPr txBox="1">
            <a:spLocks noGrp="1"/>
          </p:cNvSpPr>
          <p:nvPr>
            <p:ph type="ctrTitle"/>
          </p:nvPr>
        </p:nvSpPr>
        <p:spPr>
          <a:xfrm>
            <a:off x="255800" y="0"/>
            <a:ext cx="8520600" cy="16173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3000">
                <a:latin typeface="Oswald"/>
                <a:ea typeface="Oswald"/>
                <a:cs typeface="Oswald"/>
                <a:sym typeface="Oswald"/>
              </a:rPr>
              <a:t>D) Average temperature of “Cold/ Mild/ Warm/ Hot” countries VS their total points, </a:t>
            </a:r>
            <a:r>
              <a:rPr lang="en" sz="3000" u="sng">
                <a:latin typeface="Oswald"/>
                <a:ea typeface="Oswald"/>
                <a:cs typeface="Oswald"/>
                <a:sym typeface="Oswald"/>
              </a:rPr>
              <a:t>table</a:t>
            </a:r>
            <a:endParaRPr sz="3000">
              <a:latin typeface="Oswald"/>
              <a:ea typeface="Oswald"/>
              <a:cs typeface="Oswald"/>
              <a:sym typeface="Oswald"/>
            </a:endParaRPr>
          </a:p>
        </p:txBody>
      </p:sp>
      <p:pic>
        <p:nvPicPr>
          <p:cNvPr id="347" name="Google Shape;347;p22"/>
          <p:cNvPicPr preferRelativeResize="0"/>
          <p:nvPr/>
        </p:nvPicPr>
        <p:blipFill>
          <a:blip r:embed="rId3">
            <a:alphaModFix/>
          </a:blip>
          <a:stretch>
            <a:fillRect/>
          </a:stretch>
        </p:blipFill>
        <p:spPr>
          <a:xfrm>
            <a:off x="0" y="1760375"/>
            <a:ext cx="9143999" cy="1722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3"/>
          <p:cNvSpPr txBox="1">
            <a:spLocks noGrp="1"/>
          </p:cNvSpPr>
          <p:nvPr>
            <p:ph type="ctrTitle"/>
          </p:nvPr>
        </p:nvSpPr>
        <p:spPr>
          <a:xfrm>
            <a:off x="0" y="568400"/>
            <a:ext cx="2869800" cy="36054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3000">
                <a:latin typeface="Oswald"/>
                <a:ea typeface="Oswald"/>
                <a:cs typeface="Oswald"/>
                <a:sym typeface="Oswald"/>
              </a:rPr>
              <a:t>E) Total points of “Cold/ Mild/ Warm/ Hot” countries in tournament, </a:t>
            </a:r>
            <a:r>
              <a:rPr lang="en" sz="3000" u="sng">
                <a:latin typeface="Oswald"/>
                <a:ea typeface="Oswald"/>
                <a:cs typeface="Oswald"/>
                <a:sym typeface="Oswald"/>
              </a:rPr>
              <a:t>graph chart</a:t>
            </a:r>
            <a:endParaRPr sz="3000" u="sng">
              <a:latin typeface="Oswald"/>
              <a:ea typeface="Oswald"/>
              <a:cs typeface="Oswald"/>
              <a:sym typeface="Oswald"/>
            </a:endParaRPr>
          </a:p>
        </p:txBody>
      </p:sp>
      <p:pic>
        <p:nvPicPr>
          <p:cNvPr id="353" name="Google Shape;353;p23"/>
          <p:cNvPicPr preferRelativeResize="0"/>
          <p:nvPr/>
        </p:nvPicPr>
        <p:blipFill>
          <a:blip r:embed="rId3">
            <a:alphaModFix/>
          </a:blip>
          <a:stretch>
            <a:fillRect/>
          </a:stretch>
        </p:blipFill>
        <p:spPr>
          <a:xfrm>
            <a:off x="2937775" y="236588"/>
            <a:ext cx="5969401" cy="46703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24"/>
          <p:cNvSpPr txBox="1"/>
          <p:nvPr/>
        </p:nvSpPr>
        <p:spPr>
          <a:xfrm>
            <a:off x="0" y="46600"/>
            <a:ext cx="3415200" cy="243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3000">
                <a:solidFill>
                  <a:srgbClr val="FFFFFF"/>
                </a:solidFill>
                <a:latin typeface="Oswald"/>
                <a:ea typeface="Oswald"/>
                <a:cs typeface="Oswald"/>
                <a:sym typeface="Oswald"/>
              </a:rPr>
              <a:t>F) Finding average temperature of host cities-HEAT MAP</a:t>
            </a:r>
            <a:endParaRPr sz="3000">
              <a:solidFill>
                <a:srgbClr val="FFFFFF"/>
              </a:solidFill>
              <a:latin typeface="Oswald"/>
              <a:ea typeface="Oswald"/>
              <a:cs typeface="Oswald"/>
              <a:sym typeface="Oswald"/>
            </a:endParaRPr>
          </a:p>
        </p:txBody>
      </p:sp>
      <p:pic>
        <p:nvPicPr>
          <p:cNvPr id="360" name="Google Shape;360;p24"/>
          <p:cNvPicPr preferRelativeResize="0"/>
          <p:nvPr/>
        </p:nvPicPr>
        <p:blipFill>
          <a:blip r:embed="rId3">
            <a:alphaModFix/>
          </a:blip>
          <a:stretch>
            <a:fillRect/>
          </a:stretch>
        </p:blipFill>
        <p:spPr>
          <a:xfrm>
            <a:off x="3248650" y="291979"/>
            <a:ext cx="5395275" cy="4559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5"/>
          <p:cNvSpPr txBox="1">
            <a:spLocks noGrp="1"/>
          </p:cNvSpPr>
          <p:nvPr>
            <p:ph type="ctrTitle"/>
          </p:nvPr>
        </p:nvSpPr>
        <p:spPr>
          <a:xfrm>
            <a:off x="931500" y="87950"/>
            <a:ext cx="7281000" cy="18729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5400">
                <a:solidFill>
                  <a:srgbClr val="FFFFFF"/>
                </a:solidFill>
                <a:latin typeface="Oswald"/>
                <a:ea typeface="Oswald"/>
                <a:cs typeface="Oswald"/>
                <a:sym typeface="Oswald"/>
              </a:rPr>
              <a:t>Merging Weather data with World Cup Matches</a:t>
            </a:r>
            <a:endParaRPr sz="5400">
              <a:solidFill>
                <a:srgbClr val="FFFFFF"/>
              </a:solidFill>
              <a:latin typeface="Oswald"/>
              <a:ea typeface="Oswald"/>
              <a:cs typeface="Oswald"/>
              <a:sym typeface="Oswald"/>
            </a:endParaRPr>
          </a:p>
        </p:txBody>
      </p:sp>
      <p:sp>
        <p:nvSpPr>
          <p:cNvPr id="366" name="Google Shape;366;p25"/>
          <p:cNvSpPr txBox="1">
            <a:spLocks noGrp="1"/>
          </p:cNvSpPr>
          <p:nvPr>
            <p:ph type="subTitle" idx="1"/>
          </p:nvPr>
        </p:nvSpPr>
        <p:spPr>
          <a:xfrm>
            <a:off x="931500" y="2248000"/>
            <a:ext cx="6658800" cy="2802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1"/>
              <a:t>Scraping a table from Wikipedia using bs4 to compare with our point system</a:t>
            </a:r>
            <a:endParaRPr sz="2000" b="1"/>
          </a:p>
          <a:p>
            <a:pPr marL="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Getting historical weather data from summer of 2019</a:t>
            </a:r>
            <a:endParaRPr sz="2000" b="1"/>
          </a:p>
          <a:p>
            <a:pPr marL="457200" lvl="0" indent="0" algn="l" rtl="0">
              <a:spcBef>
                <a:spcPts val="0"/>
              </a:spcBef>
              <a:spcAft>
                <a:spcPts val="0"/>
              </a:spcAft>
              <a:buNone/>
            </a:pPr>
            <a:endParaRPr sz="2000" b="1"/>
          </a:p>
          <a:p>
            <a:pPr marL="457200" lvl="0" indent="-355600" algn="l" rtl="0">
              <a:spcBef>
                <a:spcPts val="0"/>
              </a:spcBef>
              <a:spcAft>
                <a:spcPts val="0"/>
              </a:spcAft>
              <a:buSzPts val="2000"/>
              <a:buChar char="●"/>
            </a:pPr>
            <a:r>
              <a:rPr lang="en" sz="2000" b="1"/>
              <a:t>Merging national temperature averages and city temperature with our main dataframe</a:t>
            </a:r>
            <a:endParaRPr sz="2000" b="1"/>
          </a:p>
          <a:p>
            <a:pPr marL="457200" lvl="0" indent="0" algn="l" rtl="0">
              <a:spcBef>
                <a:spcPts val="0"/>
              </a:spcBef>
              <a:spcAft>
                <a:spcPts val="0"/>
              </a:spcAft>
              <a:buNone/>
            </a:pPr>
            <a:endParaRPr b="1"/>
          </a:p>
          <a:p>
            <a:pPr marL="0" lvl="0" indent="0" algn="l" rtl="0">
              <a:spcBef>
                <a:spcPts val="0"/>
              </a:spcBef>
              <a:spcAft>
                <a:spcPts val="0"/>
              </a:spcAft>
              <a:buNone/>
            </a:pPr>
            <a:endParaRPr b="1"/>
          </a:p>
        </p:txBody>
      </p:sp>
      <p:sp>
        <p:nvSpPr>
          <p:cNvPr id="367" name="Google Shape;367;p2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chemeClr val="lt1"/>
                </a:solidFill>
              </a:rPr>
              <a:t>13</a:t>
            </a:fld>
            <a:endParaRPr sz="9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26"/>
          <p:cNvPicPr preferRelativeResize="0"/>
          <p:nvPr/>
        </p:nvPicPr>
        <p:blipFill>
          <a:blip r:embed="rId3">
            <a:alphaModFix/>
          </a:blip>
          <a:stretch>
            <a:fillRect/>
          </a:stretch>
        </p:blipFill>
        <p:spPr>
          <a:xfrm>
            <a:off x="152400" y="225488"/>
            <a:ext cx="8839201" cy="4692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27"/>
          <p:cNvPicPr preferRelativeResize="0"/>
          <p:nvPr/>
        </p:nvPicPr>
        <p:blipFill>
          <a:blip r:embed="rId3">
            <a:alphaModFix/>
          </a:blip>
          <a:stretch>
            <a:fillRect/>
          </a:stretch>
        </p:blipFill>
        <p:spPr>
          <a:xfrm>
            <a:off x="152400" y="989700"/>
            <a:ext cx="8839200" cy="4012997"/>
          </a:xfrm>
          <a:prstGeom prst="rect">
            <a:avLst/>
          </a:prstGeom>
          <a:noFill/>
          <a:ln>
            <a:noFill/>
          </a:ln>
        </p:spPr>
      </p:pic>
      <p:sp>
        <p:nvSpPr>
          <p:cNvPr id="378" name="Google Shape;378;p27"/>
          <p:cNvSpPr txBox="1">
            <a:spLocks noGrp="1"/>
          </p:cNvSpPr>
          <p:nvPr>
            <p:ph type="ctrTitle"/>
          </p:nvPr>
        </p:nvSpPr>
        <p:spPr>
          <a:xfrm>
            <a:off x="931500" y="87900"/>
            <a:ext cx="7281000" cy="9018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5400">
                <a:solidFill>
                  <a:srgbClr val="FFFFFF"/>
                </a:solidFill>
                <a:latin typeface="Oswald"/>
                <a:ea typeface="Oswald"/>
                <a:cs typeface="Oswald"/>
                <a:sym typeface="Oswald"/>
              </a:rPr>
              <a:t>Merging weather data</a:t>
            </a:r>
            <a:endParaRPr sz="5400">
              <a:solidFill>
                <a:srgbClr val="FFFFFF"/>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8"/>
          <p:cNvPicPr preferRelativeResize="0"/>
          <p:nvPr/>
        </p:nvPicPr>
        <p:blipFill>
          <a:blip r:embed="rId3">
            <a:alphaModFix/>
          </a:blip>
          <a:stretch>
            <a:fillRect/>
          </a:stretch>
        </p:blipFill>
        <p:spPr>
          <a:xfrm>
            <a:off x="152400" y="1189825"/>
            <a:ext cx="8839199" cy="1939884"/>
          </a:xfrm>
          <a:prstGeom prst="rect">
            <a:avLst/>
          </a:prstGeom>
          <a:noFill/>
          <a:ln>
            <a:noFill/>
          </a:ln>
        </p:spPr>
      </p:pic>
      <p:sp>
        <p:nvSpPr>
          <p:cNvPr id="384" name="Google Shape;384;p28"/>
          <p:cNvSpPr txBox="1">
            <a:spLocks noGrp="1"/>
          </p:cNvSpPr>
          <p:nvPr>
            <p:ph type="ctrTitle"/>
          </p:nvPr>
        </p:nvSpPr>
        <p:spPr>
          <a:xfrm>
            <a:off x="931500" y="87900"/>
            <a:ext cx="7281000" cy="9018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5400">
                <a:solidFill>
                  <a:srgbClr val="FFFFFF"/>
                </a:solidFill>
                <a:latin typeface="Oswald"/>
                <a:ea typeface="Oswald"/>
                <a:cs typeface="Oswald"/>
                <a:sym typeface="Oswald"/>
              </a:rPr>
              <a:t>Merging weather data</a:t>
            </a:r>
            <a:endParaRPr sz="5400">
              <a:solidFill>
                <a:srgbClr val="FFFFFF"/>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9"/>
          <p:cNvSpPr txBox="1">
            <a:spLocks noGrp="1"/>
          </p:cNvSpPr>
          <p:nvPr>
            <p:ph type="ctrTitle"/>
          </p:nvPr>
        </p:nvSpPr>
        <p:spPr>
          <a:xfrm>
            <a:off x="152400" y="0"/>
            <a:ext cx="8679900" cy="9738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3000">
                <a:solidFill>
                  <a:srgbClr val="FFFFFF"/>
                </a:solidFill>
                <a:latin typeface="Oswald"/>
                <a:ea typeface="Oswald"/>
                <a:cs typeface="Oswald"/>
                <a:sym typeface="Oswald"/>
              </a:rPr>
              <a:t>G) Football world cup website and CSV data</a:t>
            </a:r>
            <a:endParaRPr sz="3000">
              <a:solidFill>
                <a:srgbClr val="FFFFFF"/>
              </a:solidFill>
              <a:latin typeface="Oswald"/>
              <a:ea typeface="Oswald"/>
              <a:cs typeface="Oswald"/>
              <a:sym typeface="Oswald"/>
            </a:endParaRPr>
          </a:p>
        </p:txBody>
      </p:sp>
      <p:sp>
        <p:nvSpPr>
          <p:cNvPr id="390" name="Google Shape;390;p29"/>
          <p:cNvSpPr txBox="1">
            <a:spLocks noGrp="1"/>
          </p:cNvSpPr>
          <p:nvPr>
            <p:ph type="subTitle" idx="1"/>
          </p:nvPr>
        </p:nvSpPr>
        <p:spPr>
          <a:xfrm>
            <a:off x="152400" y="806525"/>
            <a:ext cx="8520600" cy="5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366D6"/>
                </a:solidFill>
                <a:highlight>
                  <a:srgbClr val="FFFFFF"/>
                </a:highlight>
                <a:uFill>
                  <a:noFill/>
                </a:uFill>
                <a:hlinkClick r:id="rId3"/>
              </a:rPr>
              <a:t>https://www.kaggle.com/abecklas/fifa-world-cup</a:t>
            </a:r>
            <a:endParaRPr/>
          </a:p>
          <a:p>
            <a:pPr marL="0" lvl="0" indent="0" algn="l" rtl="0">
              <a:spcBef>
                <a:spcPts val="0"/>
              </a:spcBef>
              <a:spcAft>
                <a:spcPts val="0"/>
              </a:spcAft>
              <a:buClr>
                <a:schemeClr val="dk1"/>
              </a:buClr>
              <a:buSzPts val="1100"/>
              <a:buFont typeface="Arial"/>
              <a:buNone/>
            </a:pPr>
            <a:endParaRPr/>
          </a:p>
        </p:txBody>
      </p:sp>
      <p:pic>
        <p:nvPicPr>
          <p:cNvPr id="391" name="Google Shape;391;p29"/>
          <p:cNvPicPr preferRelativeResize="0"/>
          <p:nvPr/>
        </p:nvPicPr>
        <p:blipFill>
          <a:blip r:embed="rId4">
            <a:alphaModFix/>
          </a:blip>
          <a:stretch>
            <a:fillRect/>
          </a:stretch>
        </p:blipFill>
        <p:spPr>
          <a:xfrm>
            <a:off x="0" y="1859672"/>
            <a:ext cx="9144002" cy="20882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0"/>
          <p:cNvSpPr txBox="1">
            <a:spLocks noGrp="1"/>
          </p:cNvSpPr>
          <p:nvPr>
            <p:ph type="ctrTitle"/>
          </p:nvPr>
        </p:nvSpPr>
        <p:spPr>
          <a:xfrm>
            <a:off x="186350" y="117050"/>
            <a:ext cx="8665500" cy="12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Oswald"/>
                <a:ea typeface="Oswald"/>
                <a:cs typeface="Oswald"/>
                <a:sym typeface="Oswald"/>
              </a:rPr>
              <a:t>H) What makes a soccer team “successful” for us; Authentic Point System (APS)!</a:t>
            </a:r>
            <a:endParaRPr sz="3000">
              <a:solidFill>
                <a:srgbClr val="FFFFFF"/>
              </a:solidFill>
              <a:latin typeface="Oswald"/>
              <a:ea typeface="Oswald"/>
              <a:cs typeface="Oswald"/>
              <a:sym typeface="Oswald"/>
            </a:endParaRPr>
          </a:p>
        </p:txBody>
      </p:sp>
      <p:sp>
        <p:nvSpPr>
          <p:cNvPr id="397" name="Google Shape;397;p30"/>
          <p:cNvSpPr txBox="1">
            <a:spLocks noGrp="1"/>
          </p:cNvSpPr>
          <p:nvPr>
            <p:ph type="subTitle" idx="1"/>
          </p:nvPr>
        </p:nvSpPr>
        <p:spPr>
          <a:xfrm>
            <a:off x="-100" y="1775650"/>
            <a:ext cx="9144000" cy="32985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sz="2600"/>
              <a:t>We came up with our authentic point system to order teams from most successful to the least. For a team to earn points, we use 2 points for a win; and 1 points for a tie. It shows very similar results between the countries who won the most cups and the countries who gets the most of points. Which makes our points system unbiased.</a:t>
            </a:r>
            <a:endParaRPr sz="2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1"/>
          <p:cNvSpPr txBox="1">
            <a:spLocks noGrp="1"/>
          </p:cNvSpPr>
          <p:nvPr>
            <p:ph type="ctrTitle"/>
          </p:nvPr>
        </p:nvSpPr>
        <p:spPr>
          <a:xfrm>
            <a:off x="0" y="0"/>
            <a:ext cx="9144000" cy="7926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3000">
                <a:latin typeface="Oswald"/>
                <a:ea typeface="Oswald"/>
                <a:cs typeface="Oswald"/>
                <a:sym typeface="Oswald"/>
              </a:rPr>
              <a:t>I) Comparison of team’ points</a:t>
            </a:r>
            <a:endParaRPr sz="3000">
              <a:latin typeface="Oswald"/>
              <a:ea typeface="Oswald"/>
              <a:cs typeface="Oswald"/>
              <a:sym typeface="Oswald"/>
            </a:endParaRPr>
          </a:p>
        </p:txBody>
      </p:sp>
      <p:pic>
        <p:nvPicPr>
          <p:cNvPr id="403" name="Google Shape;403;p31"/>
          <p:cNvPicPr preferRelativeResize="0"/>
          <p:nvPr/>
        </p:nvPicPr>
        <p:blipFill>
          <a:blip r:embed="rId3">
            <a:alphaModFix/>
          </a:blip>
          <a:stretch>
            <a:fillRect/>
          </a:stretch>
        </p:blipFill>
        <p:spPr>
          <a:xfrm>
            <a:off x="185550" y="1112975"/>
            <a:ext cx="5847200" cy="3126700"/>
          </a:xfrm>
          <a:prstGeom prst="rect">
            <a:avLst/>
          </a:prstGeom>
          <a:noFill/>
          <a:ln>
            <a:noFill/>
          </a:ln>
        </p:spPr>
      </p:pic>
      <p:sp>
        <p:nvSpPr>
          <p:cNvPr id="404" name="Google Shape;404;p31"/>
          <p:cNvSpPr txBox="1"/>
          <p:nvPr/>
        </p:nvSpPr>
        <p:spPr>
          <a:xfrm>
            <a:off x="6057800" y="640200"/>
            <a:ext cx="2914800" cy="41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Brazil</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Germany</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Italy</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Argentina</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France</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Uruguay</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England</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Spain</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grpSp>
        <p:nvGrpSpPr>
          <p:cNvPr id="405" name="Google Shape;405;p31"/>
          <p:cNvGrpSpPr/>
          <p:nvPr/>
        </p:nvGrpSpPr>
        <p:grpSpPr>
          <a:xfrm>
            <a:off x="7158606" y="766051"/>
            <a:ext cx="1522670" cy="3611632"/>
            <a:chOff x="7308696" y="864880"/>
            <a:chExt cx="1687729" cy="4002695"/>
          </a:xfrm>
        </p:grpSpPr>
        <p:pic>
          <p:nvPicPr>
            <p:cNvPr id="406" name="Google Shape;406;p31"/>
            <p:cNvPicPr preferRelativeResize="0"/>
            <p:nvPr/>
          </p:nvPicPr>
          <p:blipFill rotWithShape="1">
            <a:blip r:embed="rId4">
              <a:alphaModFix/>
            </a:blip>
            <a:srcRect l="28198" t="16352" r="25951" b="14881"/>
            <a:stretch/>
          </p:blipFill>
          <p:spPr>
            <a:xfrm>
              <a:off x="7308696" y="881052"/>
              <a:ext cx="267828" cy="536269"/>
            </a:xfrm>
            <a:prstGeom prst="rect">
              <a:avLst/>
            </a:prstGeom>
            <a:noFill/>
            <a:ln>
              <a:noFill/>
            </a:ln>
            <a:effectLst>
              <a:outerShdw blurRad="57150" dist="19050" dir="5400000" algn="bl" rotWithShape="0">
                <a:srgbClr val="000000">
                  <a:alpha val="50000"/>
                </a:srgbClr>
              </a:outerShdw>
            </a:effectLst>
          </p:spPr>
        </p:pic>
        <p:pic>
          <p:nvPicPr>
            <p:cNvPr id="407" name="Google Shape;407;p31"/>
            <p:cNvPicPr preferRelativeResize="0"/>
            <p:nvPr/>
          </p:nvPicPr>
          <p:blipFill rotWithShape="1">
            <a:blip r:embed="rId4">
              <a:alphaModFix/>
            </a:blip>
            <a:srcRect l="28198" t="16352" r="25951" b="14881"/>
            <a:stretch/>
          </p:blipFill>
          <p:spPr>
            <a:xfrm>
              <a:off x="7652207" y="881052"/>
              <a:ext cx="267828" cy="536269"/>
            </a:xfrm>
            <a:prstGeom prst="rect">
              <a:avLst/>
            </a:prstGeom>
            <a:noFill/>
            <a:ln>
              <a:noFill/>
            </a:ln>
            <a:effectLst>
              <a:outerShdw blurRad="57150" dist="19050" dir="5400000" algn="bl" rotWithShape="0">
                <a:srgbClr val="000000">
                  <a:alpha val="50000"/>
                </a:srgbClr>
              </a:outerShdw>
            </a:effectLst>
          </p:spPr>
        </p:pic>
        <p:pic>
          <p:nvPicPr>
            <p:cNvPr id="408" name="Google Shape;408;p31"/>
            <p:cNvPicPr preferRelativeResize="0"/>
            <p:nvPr/>
          </p:nvPicPr>
          <p:blipFill rotWithShape="1">
            <a:blip r:embed="rId4">
              <a:alphaModFix/>
            </a:blip>
            <a:srcRect l="28198" t="16352" r="25951" b="14881"/>
            <a:stretch/>
          </p:blipFill>
          <p:spPr>
            <a:xfrm>
              <a:off x="7652207" y="1456094"/>
              <a:ext cx="267828" cy="536269"/>
            </a:xfrm>
            <a:prstGeom prst="rect">
              <a:avLst/>
            </a:prstGeom>
            <a:noFill/>
            <a:ln>
              <a:noFill/>
            </a:ln>
            <a:effectLst>
              <a:outerShdw blurRad="57150" dist="19050" dir="5400000" algn="bl" rotWithShape="0">
                <a:srgbClr val="000000">
                  <a:alpha val="50000"/>
                </a:srgbClr>
              </a:outerShdw>
            </a:effectLst>
          </p:spPr>
        </p:pic>
        <p:pic>
          <p:nvPicPr>
            <p:cNvPr id="409" name="Google Shape;409;p31"/>
            <p:cNvPicPr preferRelativeResize="0"/>
            <p:nvPr/>
          </p:nvPicPr>
          <p:blipFill rotWithShape="1">
            <a:blip r:embed="rId4">
              <a:alphaModFix/>
            </a:blip>
            <a:srcRect l="28198" t="16352" r="25951" b="14881"/>
            <a:stretch/>
          </p:blipFill>
          <p:spPr>
            <a:xfrm>
              <a:off x="7308696" y="1456094"/>
              <a:ext cx="267828" cy="536269"/>
            </a:xfrm>
            <a:prstGeom prst="rect">
              <a:avLst/>
            </a:prstGeom>
            <a:noFill/>
            <a:ln>
              <a:noFill/>
            </a:ln>
            <a:effectLst>
              <a:outerShdw blurRad="57150" dist="19050" dir="5400000" algn="bl" rotWithShape="0">
                <a:srgbClr val="000000">
                  <a:alpha val="50000"/>
                </a:srgbClr>
              </a:outerShdw>
            </a:effectLst>
          </p:spPr>
        </p:pic>
        <p:pic>
          <p:nvPicPr>
            <p:cNvPr id="410" name="Google Shape;410;p31"/>
            <p:cNvPicPr preferRelativeResize="0"/>
            <p:nvPr/>
          </p:nvPicPr>
          <p:blipFill rotWithShape="1">
            <a:blip r:embed="rId4">
              <a:alphaModFix/>
            </a:blip>
            <a:srcRect l="28198" t="16352" r="25951" b="14881"/>
            <a:stretch/>
          </p:blipFill>
          <p:spPr>
            <a:xfrm>
              <a:off x="7999893" y="881052"/>
              <a:ext cx="267828" cy="536269"/>
            </a:xfrm>
            <a:prstGeom prst="rect">
              <a:avLst/>
            </a:prstGeom>
            <a:noFill/>
            <a:ln>
              <a:noFill/>
            </a:ln>
            <a:effectLst>
              <a:outerShdw blurRad="57150" dist="19050" dir="5400000" algn="bl" rotWithShape="0">
                <a:srgbClr val="000000">
                  <a:alpha val="50000"/>
                </a:srgbClr>
              </a:outerShdw>
            </a:effectLst>
          </p:spPr>
        </p:pic>
        <p:pic>
          <p:nvPicPr>
            <p:cNvPr id="411" name="Google Shape;411;p31"/>
            <p:cNvPicPr preferRelativeResize="0"/>
            <p:nvPr/>
          </p:nvPicPr>
          <p:blipFill rotWithShape="1">
            <a:blip r:embed="rId4">
              <a:alphaModFix/>
            </a:blip>
            <a:srcRect l="28198" t="16352" r="25951" b="14881"/>
            <a:stretch/>
          </p:blipFill>
          <p:spPr>
            <a:xfrm>
              <a:off x="8355916" y="881052"/>
              <a:ext cx="267828" cy="536269"/>
            </a:xfrm>
            <a:prstGeom prst="rect">
              <a:avLst/>
            </a:prstGeom>
            <a:noFill/>
            <a:ln>
              <a:noFill/>
            </a:ln>
            <a:effectLst>
              <a:outerShdw blurRad="57150" dist="19050" dir="5400000" algn="bl" rotWithShape="0">
                <a:srgbClr val="000000">
                  <a:alpha val="50000"/>
                </a:srgbClr>
              </a:outerShdw>
            </a:effectLst>
          </p:spPr>
        </p:pic>
        <p:pic>
          <p:nvPicPr>
            <p:cNvPr id="412" name="Google Shape;412;p31"/>
            <p:cNvPicPr preferRelativeResize="0"/>
            <p:nvPr/>
          </p:nvPicPr>
          <p:blipFill rotWithShape="1">
            <a:blip r:embed="rId4">
              <a:alphaModFix/>
            </a:blip>
            <a:srcRect l="28198" t="16352" r="25951" b="14881"/>
            <a:stretch/>
          </p:blipFill>
          <p:spPr>
            <a:xfrm>
              <a:off x="8728598" y="864880"/>
              <a:ext cx="267828" cy="536269"/>
            </a:xfrm>
            <a:prstGeom prst="rect">
              <a:avLst/>
            </a:prstGeom>
            <a:noFill/>
            <a:ln>
              <a:noFill/>
            </a:ln>
            <a:effectLst>
              <a:outerShdw blurRad="57150" dist="19050" dir="5400000" algn="bl" rotWithShape="0">
                <a:srgbClr val="000000">
                  <a:alpha val="50000"/>
                </a:srgbClr>
              </a:outerShdw>
            </a:effectLst>
          </p:spPr>
        </p:pic>
        <p:pic>
          <p:nvPicPr>
            <p:cNvPr id="413" name="Google Shape;413;p31"/>
            <p:cNvPicPr preferRelativeResize="0"/>
            <p:nvPr/>
          </p:nvPicPr>
          <p:blipFill rotWithShape="1">
            <a:blip r:embed="rId4">
              <a:alphaModFix/>
            </a:blip>
            <a:srcRect l="28198" t="16352" r="25951" b="14881"/>
            <a:stretch/>
          </p:blipFill>
          <p:spPr>
            <a:xfrm>
              <a:off x="7995718" y="1456094"/>
              <a:ext cx="267828" cy="536269"/>
            </a:xfrm>
            <a:prstGeom prst="rect">
              <a:avLst/>
            </a:prstGeom>
            <a:noFill/>
            <a:ln>
              <a:noFill/>
            </a:ln>
            <a:effectLst>
              <a:outerShdw blurRad="57150" dist="19050" dir="5400000" algn="bl" rotWithShape="0">
                <a:srgbClr val="000000">
                  <a:alpha val="50000"/>
                </a:srgbClr>
              </a:outerShdw>
            </a:effectLst>
          </p:spPr>
        </p:pic>
        <p:pic>
          <p:nvPicPr>
            <p:cNvPr id="414" name="Google Shape;414;p31"/>
            <p:cNvPicPr preferRelativeResize="0"/>
            <p:nvPr/>
          </p:nvPicPr>
          <p:blipFill rotWithShape="1">
            <a:blip r:embed="rId4">
              <a:alphaModFix/>
            </a:blip>
            <a:srcRect l="28198" t="16352" r="25951" b="14881"/>
            <a:stretch/>
          </p:blipFill>
          <p:spPr>
            <a:xfrm>
              <a:off x="8355916" y="1456094"/>
              <a:ext cx="267828" cy="536269"/>
            </a:xfrm>
            <a:prstGeom prst="rect">
              <a:avLst/>
            </a:prstGeom>
            <a:noFill/>
            <a:ln>
              <a:noFill/>
            </a:ln>
            <a:effectLst>
              <a:outerShdw blurRad="57150" dist="19050" dir="5400000" algn="bl" rotWithShape="0">
                <a:srgbClr val="000000">
                  <a:alpha val="50000"/>
                </a:srgbClr>
              </a:outerShdw>
            </a:effectLst>
          </p:spPr>
        </p:pic>
        <p:pic>
          <p:nvPicPr>
            <p:cNvPr id="415" name="Google Shape;415;p31"/>
            <p:cNvPicPr preferRelativeResize="0"/>
            <p:nvPr/>
          </p:nvPicPr>
          <p:blipFill rotWithShape="1">
            <a:blip r:embed="rId4">
              <a:alphaModFix/>
            </a:blip>
            <a:srcRect l="28198" t="16352" r="25951" b="14881"/>
            <a:stretch/>
          </p:blipFill>
          <p:spPr>
            <a:xfrm>
              <a:off x="7652207" y="2031137"/>
              <a:ext cx="267828" cy="536269"/>
            </a:xfrm>
            <a:prstGeom prst="rect">
              <a:avLst/>
            </a:prstGeom>
            <a:noFill/>
            <a:ln>
              <a:noFill/>
            </a:ln>
            <a:effectLst>
              <a:outerShdw blurRad="57150" dist="19050" dir="5400000" algn="bl" rotWithShape="0">
                <a:srgbClr val="000000">
                  <a:alpha val="50000"/>
                </a:srgbClr>
              </a:outerShdw>
            </a:effectLst>
          </p:spPr>
        </p:pic>
        <p:pic>
          <p:nvPicPr>
            <p:cNvPr id="416" name="Google Shape;416;p31"/>
            <p:cNvPicPr preferRelativeResize="0"/>
            <p:nvPr/>
          </p:nvPicPr>
          <p:blipFill rotWithShape="1">
            <a:blip r:embed="rId4">
              <a:alphaModFix/>
            </a:blip>
            <a:srcRect l="28198" t="16352" r="25951" b="14881"/>
            <a:stretch/>
          </p:blipFill>
          <p:spPr>
            <a:xfrm>
              <a:off x="7308696" y="2031137"/>
              <a:ext cx="267828" cy="536269"/>
            </a:xfrm>
            <a:prstGeom prst="rect">
              <a:avLst/>
            </a:prstGeom>
            <a:noFill/>
            <a:ln>
              <a:noFill/>
            </a:ln>
            <a:effectLst>
              <a:outerShdw blurRad="57150" dist="19050" dir="5400000" algn="bl" rotWithShape="0">
                <a:srgbClr val="000000">
                  <a:alpha val="50000"/>
                </a:srgbClr>
              </a:outerShdw>
            </a:effectLst>
          </p:spPr>
        </p:pic>
        <p:pic>
          <p:nvPicPr>
            <p:cNvPr id="417" name="Google Shape;417;p31"/>
            <p:cNvPicPr preferRelativeResize="0"/>
            <p:nvPr/>
          </p:nvPicPr>
          <p:blipFill rotWithShape="1">
            <a:blip r:embed="rId4">
              <a:alphaModFix/>
            </a:blip>
            <a:srcRect l="28198" t="16352" r="25951" b="14881"/>
            <a:stretch/>
          </p:blipFill>
          <p:spPr>
            <a:xfrm>
              <a:off x="7995718" y="2031137"/>
              <a:ext cx="267828" cy="536269"/>
            </a:xfrm>
            <a:prstGeom prst="rect">
              <a:avLst/>
            </a:prstGeom>
            <a:noFill/>
            <a:ln>
              <a:noFill/>
            </a:ln>
            <a:effectLst>
              <a:outerShdw blurRad="57150" dist="19050" dir="5400000" algn="bl" rotWithShape="0">
                <a:srgbClr val="000000">
                  <a:alpha val="50000"/>
                </a:srgbClr>
              </a:outerShdw>
            </a:effectLst>
          </p:spPr>
        </p:pic>
        <p:pic>
          <p:nvPicPr>
            <p:cNvPr id="418" name="Google Shape;418;p31"/>
            <p:cNvPicPr preferRelativeResize="0"/>
            <p:nvPr/>
          </p:nvPicPr>
          <p:blipFill rotWithShape="1">
            <a:blip r:embed="rId4">
              <a:alphaModFix/>
            </a:blip>
            <a:srcRect l="28198" t="16352" r="25951" b="14881"/>
            <a:stretch/>
          </p:blipFill>
          <p:spPr>
            <a:xfrm>
              <a:off x="8355916" y="2031137"/>
              <a:ext cx="267828" cy="536269"/>
            </a:xfrm>
            <a:prstGeom prst="rect">
              <a:avLst/>
            </a:prstGeom>
            <a:noFill/>
            <a:ln>
              <a:noFill/>
            </a:ln>
            <a:effectLst>
              <a:outerShdw blurRad="57150" dist="19050" dir="5400000" algn="bl" rotWithShape="0">
                <a:srgbClr val="000000">
                  <a:alpha val="50000"/>
                </a:srgbClr>
              </a:outerShdw>
            </a:effectLst>
          </p:spPr>
        </p:pic>
        <p:pic>
          <p:nvPicPr>
            <p:cNvPr id="419" name="Google Shape;419;p31"/>
            <p:cNvPicPr preferRelativeResize="0"/>
            <p:nvPr/>
          </p:nvPicPr>
          <p:blipFill rotWithShape="1">
            <a:blip r:embed="rId4">
              <a:alphaModFix/>
            </a:blip>
            <a:srcRect l="28198" t="16352" r="25951" b="14881"/>
            <a:stretch/>
          </p:blipFill>
          <p:spPr>
            <a:xfrm>
              <a:off x="7652207" y="2606179"/>
              <a:ext cx="267828" cy="536269"/>
            </a:xfrm>
            <a:prstGeom prst="rect">
              <a:avLst/>
            </a:prstGeom>
            <a:noFill/>
            <a:ln>
              <a:noFill/>
            </a:ln>
            <a:effectLst>
              <a:outerShdw blurRad="57150" dist="19050" dir="5400000" algn="bl" rotWithShape="0">
                <a:srgbClr val="000000">
                  <a:alpha val="50000"/>
                </a:srgbClr>
              </a:outerShdw>
            </a:effectLst>
          </p:spPr>
        </p:pic>
        <p:pic>
          <p:nvPicPr>
            <p:cNvPr id="420" name="Google Shape;420;p31"/>
            <p:cNvPicPr preferRelativeResize="0"/>
            <p:nvPr/>
          </p:nvPicPr>
          <p:blipFill rotWithShape="1">
            <a:blip r:embed="rId4">
              <a:alphaModFix/>
            </a:blip>
            <a:srcRect l="28198" t="16352" r="25951" b="14881"/>
            <a:stretch/>
          </p:blipFill>
          <p:spPr>
            <a:xfrm>
              <a:off x="7308696" y="2606179"/>
              <a:ext cx="267828" cy="536269"/>
            </a:xfrm>
            <a:prstGeom prst="rect">
              <a:avLst/>
            </a:prstGeom>
            <a:noFill/>
            <a:ln>
              <a:noFill/>
            </a:ln>
            <a:effectLst>
              <a:outerShdw blurRad="57150" dist="19050" dir="5400000" algn="bl" rotWithShape="0">
                <a:srgbClr val="000000">
                  <a:alpha val="50000"/>
                </a:srgbClr>
              </a:outerShdw>
            </a:effectLst>
          </p:spPr>
        </p:pic>
        <p:pic>
          <p:nvPicPr>
            <p:cNvPr id="421" name="Google Shape;421;p31"/>
            <p:cNvPicPr preferRelativeResize="0"/>
            <p:nvPr/>
          </p:nvPicPr>
          <p:blipFill rotWithShape="1">
            <a:blip r:embed="rId4">
              <a:alphaModFix/>
            </a:blip>
            <a:srcRect l="28198" t="16352" r="25951" b="14881"/>
            <a:stretch/>
          </p:blipFill>
          <p:spPr>
            <a:xfrm>
              <a:off x="7652207" y="3181222"/>
              <a:ext cx="267828" cy="536269"/>
            </a:xfrm>
            <a:prstGeom prst="rect">
              <a:avLst/>
            </a:prstGeom>
            <a:noFill/>
            <a:ln>
              <a:noFill/>
            </a:ln>
            <a:effectLst>
              <a:outerShdw blurRad="57150" dist="19050" dir="5400000" algn="bl" rotWithShape="0">
                <a:srgbClr val="000000">
                  <a:alpha val="50000"/>
                </a:srgbClr>
              </a:outerShdw>
            </a:effectLst>
          </p:spPr>
        </p:pic>
        <p:pic>
          <p:nvPicPr>
            <p:cNvPr id="422" name="Google Shape;422;p31"/>
            <p:cNvPicPr preferRelativeResize="0"/>
            <p:nvPr/>
          </p:nvPicPr>
          <p:blipFill rotWithShape="1">
            <a:blip r:embed="rId4">
              <a:alphaModFix/>
            </a:blip>
            <a:srcRect l="28198" t="16352" r="25951" b="14881"/>
            <a:stretch/>
          </p:blipFill>
          <p:spPr>
            <a:xfrm>
              <a:off x="7308696" y="3181222"/>
              <a:ext cx="267828" cy="536269"/>
            </a:xfrm>
            <a:prstGeom prst="rect">
              <a:avLst/>
            </a:prstGeom>
            <a:noFill/>
            <a:ln>
              <a:noFill/>
            </a:ln>
            <a:effectLst>
              <a:outerShdw blurRad="57150" dist="19050" dir="5400000" algn="bl" rotWithShape="0">
                <a:srgbClr val="000000">
                  <a:alpha val="50000"/>
                </a:srgbClr>
              </a:outerShdw>
            </a:effectLst>
          </p:spPr>
        </p:pic>
        <p:pic>
          <p:nvPicPr>
            <p:cNvPr id="423" name="Google Shape;423;p31"/>
            <p:cNvPicPr preferRelativeResize="0"/>
            <p:nvPr/>
          </p:nvPicPr>
          <p:blipFill rotWithShape="1">
            <a:blip r:embed="rId4">
              <a:alphaModFix/>
            </a:blip>
            <a:srcRect l="28198" t="16352" r="25951" b="14881"/>
            <a:stretch/>
          </p:blipFill>
          <p:spPr>
            <a:xfrm>
              <a:off x="7652207" y="3756264"/>
              <a:ext cx="267828" cy="536269"/>
            </a:xfrm>
            <a:prstGeom prst="rect">
              <a:avLst/>
            </a:prstGeom>
            <a:noFill/>
            <a:ln>
              <a:noFill/>
            </a:ln>
            <a:effectLst>
              <a:outerShdw blurRad="57150" dist="19050" dir="5400000" algn="bl" rotWithShape="0">
                <a:srgbClr val="000000">
                  <a:alpha val="50000"/>
                </a:srgbClr>
              </a:outerShdw>
            </a:effectLst>
          </p:spPr>
        </p:pic>
        <p:pic>
          <p:nvPicPr>
            <p:cNvPr id="424" name="Google Shape;424;p31"/>
            <p:cNvPicPr preferRelativeResize="0"/>
            <p:nvPr/>
          </p:nvPicPr>
          <p:blipFill rotWithShape="1">
            <a:blip r:embed="rId4">
              <a:alphaModFix/>
            </a:blip>
            <a:srcRect l="28198" t="16352" r="25951" b="14881"/>
            <a:stretch/>
          </p:blipFill>
          <p:spPr>
            <a:xfrm>
              <a:off x="7308696" y="3756264"/>
              <a:ext cx="267828" cy="536269"/>
            </a:xfrm>
            <a:prstGeom prst="rect">
              <a:avLst/>
            </a:prstGeom>
            <a:noFill/>
            <a:ln>
              <a:noFill/>
            </a:ln>
            <a:effectLst>
              <a:outerShdw blurRad="57150" dist="19050" dir="5400000" algn="bl" rotWithShape="0">
                <a:srgbClr val="000000">
                  <a:alpha val="50000"/>
                </a:srgbClr>
              </a:outerShdw>
            </a:effectLst>
          </p:spPr>
        </p:pic>
        <p:pic>
          <p:nvPicPr>
            <p:cNvPr id="425" name="Google Shape;425;p31"/>
            <p:cNvPicPr preferRelativeResize="0"/>
            <p:nvPr/>
          </p:nvPicPr>
          <p:blipFill rotWithShape="1">
            <a:blip r:embed="rId4">
              <a:alphaModFix/>
            </a:blip>
            <a:srcRect l="28198" t="16352" r="25951" b="14881"/>
            <a:stretch/>
          </p:blipFill>
          <p:spPr>
            <a:xfrm>
              <a:off x="7308696" y="4331306"/>
              <a:ext cx="267828" cy="536269"/>
            </a:xfrm>
            <a:prstGeom prst="rect">
              <a:avLst/>
            </a:prstGeom>
            <a:noFill/>
            <a:ln>
              <a:noFill/>
            </a:ln>
            <a:effectLst>
              <a:outerShdw blurRad="57150" dist="19050" dir="5400000" algn="bl" rotWithShape="0">
                <a:srgbClr val="000000">
                  <a:alpha val="50000"/>
                </a:srgbClr>
              </a:outerShdw>
            </a:effectLst>
          </p:spPr>
        </p:pic>
      </p:grpSp>
      <p:pic>
        <p:nvPicPr>
          <p:cNvPr id="426" name="Google Shape;426;p31"/>
          <p:cNvPicPr preferRelativeResize="0"/>
          <p:nvPr/>
        </p:nvPicPr>
        <p:blipFill rotWithShape="1">
          <a:blip r:embed="rId4">
            <a:alphaModFix/>
          </a:blip>
          <a:srcRect l="28198" t="16352" r="25951" b="14881"/>
          <a:stretch/>
        </p:blipFill>
        <p:spPr>
          <a:xfrm>
            <a:off x="7158597" y="4425765"/>
            <a:ext cx="241634" cy="4838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4"/>
          <p:cNvSpPr txBox="1">
            <a:spLocks noGrp="1"/>
          </p:cNvSpPr>
          <p:nvPr>
            <p:ph type="ctrTitle"/>
          </p:nvPr>
        </p:nvSpPr>
        <p:spPr>
          <a:xfrm>
            <a:off x="311700" y="244475"/>
            <a:ext cx="8520600" cy="104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Introduction;</a:t>
            </a:r>
            <a:endParaRPr>
              <a:solidFill>
                <a:srgbClr val="FFFFFF"/>
              </a:solidFill>
              <a:latin typeface="Oswald"/>
              <a:ea typeface="Oswald"/>
              <a:cs typeface="Oswald"/>
              <a:sym typeface="Oswald"/>
            </a:endParaRPr>
          </a:p>
        </p:txBody>
      </p:sp>
      <p:sp>
        <p:nvSpPr>
          <p:cNvPr id="287" name="Google Shape;287;p14"/>
          <p:cNvSpPr txBox="1">
            <a:spLocks noGrp="1"/>
          </p:cNvSpPr>
          <p:nvPr>
            <p:ph type="subTitle" idx="1"/>
          </p:nvPr>
        </p:nvSpPr>
        <p:spPr>
          <a:xfrm>
            <a:off x="311700" y="1397000"/>
            <a:ext cx="8520600" cy="3476700"/>
          </a:xfrm>
          <a:prstGeom prst="rect">
            <a:avLst/>
          </a:prstGeom>
        </p:spPr>
        <p:txBody>
          <a:bodyPr spcFirstLastPara="1" wrap="square" lIns="91425" tIns="91425" rIns="91425" bIns="91425" anchor="t" anchorCtr="0">
            <a:noAutofit/>
          </a:bodyPr>
          <a:lstStyle/>
          <a:p>
            <a:pPr marL="0" lvl="0" indent="457200" algn="l" rtl="0">
              <a:lnSpc>
                <a:spcPct val="115000"/>
              </a:lnSpc>
              <a:spcBef>
                <a:spcPts val="1200"/>
              </a:spcBef>
              <a:spcAft>
                <a:spcPts val="0"/>
              </a:spcAft>
              <a:buNone/>
            </a:pPr>
            <a:r>
              <a:rPr lang="en" sz="3600">
                <a:solidFill>
                  <a:srgbClr val="FFFFFF"/>
                </a:solidFill>
                <a:latin typeface="Oswald"/>
                <a:ea typeface="Oswald"/>
                <a:cs typeface="Oswald"/>
                <a:sym typeface="Oswald"/>
              </a:rPr>
              <a:t>WHY we chose the subject? 2 reasons;</a:t>
            </a:r>
            <a:endParaRPr sz="3600">
              <a:solidFill>
                <a:srgbClr val="FFFFFF"/>
              </a:solidFill>
              <a:latin typeface="Oswald"/>
              <a:ea typeface="Oswald"/>
              <a:cs typeface="Oswald"/>
              <a:sym typeface="Oswald"/>
            </a:endParaRPr>
          </a:p>
          <a:p>
            <a:pPr marL="0" lvl="0" indent="457200" algn="l" rtl="0">
              <a:lnSpc>
                <a:spcPct val="115000"/>
              </a:lnSpc>
              <a:spcBef>
                <a:spcPts val="1200"/>
              </a:spcBef>
              <a:spcAft>
                <a:spcPts val="1200"/>
              </a:spcAft>
              <a:buNone/>
            </a:pPr>
            <a:r>
              <a:rPr lang="en" sz="3600" i="1">
                <a:solidFill>
                  <a:srgbClr val="FFFFFF"/>
                </a:solidFill>
                <a:latin typeface="Oswald"/>
                <a:ea typeface="Oswald"/>
                <a:cs typeface="Oswald"/>
                <a:sym typeface="Oswald"/>
              </a:rPr>
              <a:t>1st, in futbol there is an old saying; ‘</a:t>
            </a:r>
            <a:r>
              <a:rPr lang="en" sz="3600" b="1" i="1">
                <a:solidFill>
                  <a:srgbClr val="FFFFFF"/>
                </a:solidFill>
                <a:latin typeface="Oswald"/>
                <a:ea typeface="Oswald"/>
                <a:cs typeface="Oswald"/>
                <a:sym typeface="Oswald"/>
              </a:rPr>
              <a:t>world cup does not go too far from home! </a:t>
            </a:r>
            <a:r>
              <a:rPr lang="en" sz="3600" i="1">
                <a:solidFill>
                  <a:srgbClr val="FFFFFF"/>
                </a:solidFill>
                <a:latin typeface="Oswald"/>
                <a:ea typeface="Oswald"/>
                <a:cs typeface="Oswald"/>
                <a:sym typeface="Oswald"/>
              </a:rPr>
              <a:t>We wanted test if this saying is true! </a:t>
            </a:r>
            <a:endParaRPr sz="3600" b="1" u="sng">
              <a:solidFill>
                <a:srgbClr val="FFFFFF"/>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2"/>
          <p:cNvSpPr txBox="1">
            <a:spLocks noGrp="1"/>
          </p:cNvSpPr>
          <p:nvPr>
            <p:ph type="ctrTitle"/>
          </p:nvPr>
        </p:nvSpPr>
        <p:spPr>
          <a:xfrm>
            <a:off x="0" y="0"/>
            <a:ext cx="9144000" cy="7926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3000">
                <a:latin typeface="Oswald"/>
                <a:ea typeface="Oswald"/>
                <a:cs typeface="Oswald"/>
                <a:sym typeface="Oswald"/>
              </a:rPr>
              <a:t>I) Comparison of team’ Avg Points per Game</a:t>
            </a:r>
            <a:endParaRPr sz="3000">
              <a:latin typeface="Oswald"/>
              <a:ea typeface="Oswald"/>
              <a:cs typeface="Oswald"/>
              <a:sym typeface="Oswald"/>
            </a:endParaRPr>
          </a:p>
        </p:txBody>
      </p:sp>
      <p:sp>
        <p:nvSpPr>
          <p:cNvPr id="432" name="Google Shape;432;p32"/>
          <p:cNvSpPr txBox="1"/>
          <p:nvPr/>
        </p:nvSpPr>
        <p:spPr>
          <a:xfrm>
            <a:off x="6057800" y="640200"/>
            <a:ext cx="2914800" cy="41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Brazil</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Germany</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Italy</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Argentina</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France</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Uruguay</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England</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sz="1600" b="1">
              <a:solidFill>
                <a:srgbClr val="FFFFFF"/>
              </a:solidFill>
              <a:latin typeface="Nunito"/>
              <a:ea typeface="Nunito"/>
              <a:cs typeface="Nunito"/>
              <a:sym typeface="Nunito"/>
            </a:endParaRPr>
          </a:p>
          <a:p>
            <a:pPr marL="0" lvl="0" indent="0" algn="l" rtl="0">
              <a:spcBef>
                <a:spcPts val="0"/>
              </a:spcBef>
              <a:spcAft>
                <a:spcPts val="0"/>
              </a:spcAft>
              <a:buNone/>
            </a:pPr>
            <a:r>
              <a:rPr lang="en" sz="1600" b="1">
                <a:solidFill>
                  <a:srgbClr val="FFFFFF"/>
                </a:solidFill>
                <a:latin typeface="Nunito"/>
                <a:ea typeface="Nunito"/>
                <a:cs typeface="Nunito"/>
                <a:sym typeface="Nunito"/>
              </a:rPr>
              <a:t>Spain</a:t>
            </a:r>
            <a:endParaRPr sz="1600" b="1">
              <a:solidFill>
                <a:srgbClr val="FFFFFF"/>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grpSp>
        <p:nvGrpSpPr>
          <p:cNvPr id="433" name="Google Shape;433;p32"/>
          <p:cNvGrpSpPr/>
          <p:nvPr/>
        </p:nvGrpSpPr>
        <p:grpSpPr>
          <a:xfrm>
            <a:off x="7158606" y="766051"/>
            <a:ext cx="1522670" cy="3611632"/>
            <a:chOff x="7308696" y="864880"/>
            <a:chExt cx="1687729" cy="4002695"/>
          </a:xfrm>
        </p:grpSpPr>
        <p:pic>
          <p:nvPicPr>
            <p:cNvPr id="434" name="Google Shape;434;p32"/>
            <p:cNvPicPr preferRelativeResize="0"/>
            <p:nvPr/>
          </p:nvPicPr>
          <p:blipFill rotWithShape="1">
            <a:blip r:embed="rId3">
              <a:alphaModFix/>
            </a:blip>
            <a:srcRect l="28198" t="16352" r="25951" b="14881"/>
            <a:stretch/>
          </p:blipFill>
          <p:spPr>
            <a:xfrm>
              <a:off x="7308696" y="881052"/>
              <a:ext cx="267828" cy="536269"/>
            </a:xfrm>
            <a:prstGeom prst="rect">
              <a:avLst/>
            </a:prstGeom>
            <a:noFill/>
            <a:ln>
              <a:noFill/>
            </a:ln>
            <a:effectLst>
              <a:outerShdw blurRad="57150" dist="19050" dir="5400000" algn="bl" rotWithShape="0">
                <a:srgbClr val="000000">
                  <a:alpha val="50000"/>
                </a:srgbClr>
              </a:outerShdw>
            </a:effectLst>
          </p:spPr>
        </p:pic>
        <p:pic>
          <p:nvPicPr>
            <p:cNvPr id="435" name="Google Shape;435;p32"/>
            <p:cNvPicPr preferRelativeResize="0"/>
            <p:nvPr/>
          </p:nvPicPr>
          <p:blipFill rotWithShape="1">
            <a:blip r:embed="rId3">
              <a:alphaModFix/>
            </a:blip>
            <a:srcRect l="28198" t="16352" r="25951" b="14881"/>
            <a:stretch/>
          </p:blipFill>
          <p:spPr>
            <a:xfrm>
              <a:off x="7652207" y="881052"/>
              <a:ext cx="267828" cy="536269"/>
            </a:xfrm>
            <a:prstGeom prst="rect">
              <a:avLst/>
            </a:prstGeom>
            <a:noFill/>
            <a:ln>
              <a:noFill/>
            </a:ln>
            <a:effectLst>
              <a:outerShdw blurRad="57150" dist="19050" dir="5400000" algn="bl" rotWithShape="0">
                <a:srgbClr val="000000">
                  <a:alpha val="50000"/>
                </a:srgbClr>
              </a:outerShdw>
            </a:effectLst>
          </p:spPr>
        </p:pic>
        <p:pic>
          <p:nvPicPr>
            <p:cNvPr id="436" name="Google Shape;436;p32"/>
            <p:cNvPicPr preferRelativeResize="0"/>
            <p:nvPr/>
          </p:nvPicPr>
          <p:blipFill rotWithShape="1">
            <a:blip r:embed="rId3">
              <a:alphaModFix/>
            </a:blip>
            <a:srcRect l="28198" t="16352" r="25951" b="14881"/>
            <a:stretch/>
          </p:blipFill>
          <p:spPr>
            <a:xfrm>
              <a:off x="7652207" y="1456094"/>
              <a:ext cx="267828" cy="536269"/>
            </a:xfrm>
            <a:prstGeom prst="rect">
              <a:avLst/>
            </a:prstGeom>
            <a:noFill/>
            <a:ln>
              <a:noFill/>
            </a:ln>
            <a:effectLst>
              <a:outerShdw blurRad="57150" dist="19050" dir="5400000" algn="bl" rotWithShape="0">
                <a:srgbClr val="000000">
                  <a:alpha val="50000"/>
                </a:srgbClr>
              </a:outerShdw>
            </a:effectLst>
          </p:spPr>
        </p:pic>
        <p:pic>
          <p:nvPicPr>
            <p:cNvPr id="437" name="Google Shape;437;p32"/>
            <p:cNvPicPr preferRelativeResize="0"/>
            <p:nvPr/>
          </p:nvPicPr>
          <p:blipFill rotWithShape="1">
            <a:blip r:embed="rId3">
              <a:alphaModFix/>
            </a:blip>
            <a:srcRect l="28198" t="16352" r="25951" b="14881"/>
            <a:stretch/>
          </p:blipFill>
          <p:spPr>
            <a:xfrm>
              <a:off x="7308696" y="1456094"/>
              <a:ext cx="267828" cy="536269"/>
            </a:xfrm>
            <a:prstGeom prst="rect">
              <a:avLst/>
            </a:prstGeom>
            <a:noFill/>
            <a:ln>
              <a:noFill/>
            </a:ln>
            <a:effectLst>
              <a:outerShdw blurRad="57150" dist="19050" dir="5400000" algn="bl" rotWithShape="0">
                <a:srgbClr val="000000">
                  <a:alpha val="50000"/>
                </a:srgbClr>
              </a:outerShdw>
            </a:effectLst>
          </p:spPr>
        </p:pic>
        <p:pic>
          <p:nvPicPr>
            <p:cNvPr id="438" name="Google Shape;438;p32"/>
            <p:cNvPicPr preferRelativeResize="0"/>
            <p:nvPr/>
          </p:nvPicPr>
          <p:blipFill rotWithShape="1">
            <a:blip r:embed="rId3">
              <a:alphaModFix/>
            </a:blip>
            <a:srcRect l="28198" t="16352" r="25951" b="14881"/>
            <a:stretch/>
          </p:blipFill>
          <p:spPr>
            <a:xfrm>
              <a:off x="7999893" y="881052"/>
              <a:ext cx="267828" cy="536269"/>
            </a:xfrm>
            <a:prstGeom prst="rect">
              <a:avLst/>
            </a:prstGeom>
            <a:noFill/>
            <a:ln>
              <a:noFill/>
            </a:ln>
            <a:effectLst>
              <a:outerShdw blurRad="57150" dist="19050" dir="5400000" algn="bl" rotWithShape="0">
                <a:srgbClr val="000000">
                  <a:alpha val="50000"/>
                </a:srgbClr>
              </a:outerShdw>
            </a:effectLst>
          </p:spPr>
        </p:pic>
        <p:pic>
          <p:nvPicPr>
            <p:cNvPr id="439" name="Google Shape;439;p32"/>
            <p:cNvPicPr preferRelativeResize="0"/>
            <p:nvPr/>
          </p:nvPicPr>
          <p:blipFill rotWithShape="1">
            <a:blip r:embed="rId3">
              <a:alphaModFix/>
            </a:blip>
            <a:srcRect l="28198" t="16352" r="25951" b="14881"/>
            <a:stretch/>
          </p:blipFill>
          <p:spPr>
            <a:xfrm>
              <a:off x="8355916" y="881052"/>
              <a:ext cx="267828" cy="536269"/>
            </a:xfrm>
            <a:prstGeom prst="rect">
              <a:avLst/>
            </a:prstGeom>
            <a:noFill/>
            <a:ln>
              <a:noFill/>
            </a:ln>
            <a:effectLst>
              <a:outerShdw blurRad="57150" dist="19050" dir="5400000" algn="bl" rotWithShape="0">
                <a:srgbClr val="000000">
                  <a:alpha val="50000"/>
                </a:srgbClr>
              </a:outerShdw>
            </a:effectLst>
          </p:spPr>
        </p:pic>
        <p:pic>
          <p:nvPicPr>
            <p:cNvPr id="440" name="Google Shape;440;p32"/>
            <p:cNvPicPr preferRelativeResize="0"/>
            <p:nvPr/>
          </p:nvPicPr>
          <p:blipFill rotWithShape="1">
            <a:blip r:embed="rId3">
              <a:alphaModFix/>
            </a:blip>
            <a:srcRect l="28198" t="16352" r="25951" b="14881"/>
            <a:stretch/>
          </p:blipFill>
          <p:spPr>
            <a:xfrm>
              <a:off x="8728598" y="864880"/>
              <a:ext cx="267828" cy="536269"/>
            </a:xfrm>
            <a:prstGeom prst="rect">
              <a:avLst/>
            </a:prstGeom>
            <a:noFill/>
            <a:ln>
              <a:noFill/>
            </a:ln>
            <a:effectLst>
              <a:outerShdw blurRad="57150" dist="19050" dir="5400000" algn="bl" rotWithShape="0">
                <a:srgbClr val="000000">
                  <a:alpha val="50000"/>
                </a:srgbClr>
              </a:outerShdw>
            </a:effectLst>
          </p:spPr>
        </p:pic>
        <p:pic>
          <p:nvPicPr>
            <p:cNvPr id="441" name="Google Shape;441;p32"/>
            <p:cNvPicPr preferRelativeResize="0"/>
            <p:nvPr/>
          </p:nvPicPr>
          <p:blipFill rotWithShape="1">
            <a:blip r:embed="rId3">
              <a:alphaModFix/>
            </a:blip>
            <a:srcRect l="28198" t="16352" r="25951" b="14881"/>
            <a:stretch/>
          </p:blipFill>
          <p:spPr>
            <a:xfrm>
              <a:off x="7995718" y="1456094"/>
              <a:ext cx="267828" cy="536269"/>
            </a:xfrm>
            <a:prstGeom prst="rect">
              <a:avLst/>
            </a:prstGeom>
            <a:noFill/>
            <a:ln>
              <a:noFill/>
            </a:ln>
            <a:effectLst>
              <a:outerShdw blurRad="57150" dist="19050" dir="5400000" algn="bl" rotWithShape="0">
                <a:srgbClr val="000000">
                  <a:alpha val="50000"/>
                </a:srgbClr>
              </a:outerShdw>
            </a:effectLst>
          </p:spPr>
        </p:pic>
        <p:pic>
          <p:nvPicPr>
            <p:cNvPr id="442" name="Google Shape;442;p32"/>
            <p:cNvPicPr preferRelativeResize="0"/>
            <p:nvPr/>
          </p:nvPicPr>
          <p:blipFill rotWithShape="1">
            <a:blip r:embed="rId3">
              <a:alphaModFix/>
            </a:blip>
            <a:srcRect l="28198" t="16352" r="25951" b="14881"/>
            <a:stretch/>
          </p:blipFill>
          <p:spPr>
            <a:xfrm>
              <a:off x="8355916" y="1456094"/>
              <a:ext cx="267828" cy="536269"/>
            </a:xfrm>
            <a:prstGeom prst="rect">
              <a:avLst/>
            </a:prstGeom>
            <a:noFill/>
            <a:ln>
              <a:noFill/>
            </a:ln>
            <a:effectLst>
              <a:outerShdw blurRad="57150" dist="19050" dir="5400000" algn="bl" rotWithShape="0">
                <a:srgbClr val="000000">
                  <a:alpha val="50000"/>
                </a:srgbClr>
              </a:outerShdw>
            </a:effectLst>
          </p:spPr>
        </p:pic>
        <p:pic>
          <p:nvPicPr>
            <p:cNvPr id="443" name="Google Shape;443;p32"/>
            <p:cNvPicPr preferRelativeResize="0"/>
            <p:nvPr/>
          </p:nvPicPr>
          <p:blipFill rotWithShape="1">
            <a:blip r:embed="rId3">
              <a:alphaModFix/>
            </a:blip>
            <a:srcRect l="28198" t="16352" r="25951" b="14881"/>
            <a:stretch/>
          </p:blipFill>
          <p:spPr>
            <a:xfrm>
              <a:off x="7652207" y="2031137"/>
              <a:ext cx="267828" cy="536269"/>
            </a:xfrm>
            <a:prstGeom prst="rect">
              <a:avLst/>
            </a:prstGeom>
            <a:noFill/>
            <a:ln>
              <a:noFill/>
            </a:ln>
            <a:effectLst>
              <a:outerShdw blurRad="57150" dist="19050" dir="5400000" algn="bl" rotWithShape="0">
                <a:srgbClr val="000000">
                  <a:alpha val="50000"/>
                </a:srgbClr>
              </a:outerShdw>
            </a:effectLst>
          </p:spPr>
        </p:pic>
        <p:pic>
          <p:nvPicPr>
            <p:cNvPr id="444" name="Google Shape;444;p32"/>
            <p:cNvPicPr preferRelativeResize="0"/>
            <p:nvPr/>
          </p:nvPicPr>
          <p:blipFill rotWithShape="1">
            <a:blip r:embed="rId3">
              <a:alphaModFix/>
            </a:blip>
            <a:srcRect l="28198" t="16352" r="25951" b="14881"/>
            <a:stretch/>
          </p:blipFill>
          <p:spPr>
            <a:xfrm>
              <a:off x="7308696" y="2031137"/>
              <a:ext cx="267828" cy="536269"/>
            </a:xfrm>
            <a:prstGeom prst="rect">
              <a:avLst/>
            </a:prstGeom>
            <a:noFill/>
            <a:ln>
              <a:noFill/>
            </a:ln>
            <a:effectLst>
              <a:outerShdw blurRad="57150" dist="19050" dir="5400000" algn="bl" rotWithShape="0">
                <a:srgbClr val="000000">
                  <a:alpha val="50000"/>
                </a:srgbClr>
              </a:outerShdw>
            </a:effectLst>
          </p:spPr>
        </p:pic>
        <p:pic>
          <p:nvPicPr>
            <p:cNvPr id="445" name="Google Shape;445;p32"/>
            <p:cNvPicPr preferRelativeResize="0"/>
            <p:nvPr/>
          </p:nvPicPr>
          <p:blipFill rotWithShape="1">
            <a:blip r:embed="rId3">
              <a:alphaModFix/>
            </a:blip>
            <a:srcRect l="28198" t="16352" r="25951" b="14881"/>
            <a:stretch/>
          </p:blipFill>
          <p:spPr>
            <a:xfrm>
              <a:off x="7995718" y="2031137"/>
              <a:ext cx="267828" cy="536269"/>
            </a:xfrm>
            <a:prstGeom prst="rect">
              <a:avLst/>
            </a:prstGeom>
            <a:noFill/>
            <a:ln>
              <a:noFill/>
            </a:ln>
            <a:effectLst>
              <a:outerShdw blurRad="57150" dist="19050" dir="5400000" algn="bl" rotWithShape="0">
                <a:srgbClr val="000000">
                  <a:alpha val="50000"/>
                </a:srgbClr>
              </a:outerShdw>
            </a:effectLst>
          </p:spPr>
        </p:pic>
        <p:pic>
          <p:nvPicPr>
            <p:cNvPr id="446" name="Google Shape;446;p32"/>
            <p:cNvPicPr preferRelativeResize="0"/>
            <p:nvPr/>
          </p:nvPicPr>
          <p:blipFill rotWithShape="1">
            <a:blip r:embed="rId3">
              <a:alphaModFix/>
            </a:blip>
            <a:srcRect l="28198" t="16352" r="25951" b="14881"/>
            <a:stretch/>
          </p:blipFill>
          <p:spPr>
            <a:xfrm>
              <a:off x="8355916" y="2031137"/>
              <a:ext cx="267828" cy="536269"/>
            </a:xfrm>
            <a:prstGeom prst="rect">
              <a:avLst/>
            </a:prstGeom>
            <a:noFill/>
            <a:ln>
              <a:noFill/>
            </a:ln>
            <a:effectLst>
              <a:outerShdw blurRad="57150" dist="19050" dir="5400000" algn="bl" rotWithShape="0">
                <a:srgbClr val="000000">
                  <a:alpha val="50000"/>
                </a:srgbClr>
              </a:outerShdw>
            </a:effectLst>
          </p:spPr>
        </p:pic>
        <p:pic>
          <p:nvPicPr>
            <p:cNvPr id="447" name="Google Shape;447;p32"/>
            <p:cNvPicPr preferRelativeResize="0"/>
            <p:nvPr/>
          </p:nvPicPr>
          <p:blipFill rotWithShape="1">
            <a:blip r:embed="rId3">
              <a:alphaModFix/>
            </a:blip>
            <a:srcRect l="28198" t="16352" r="25951" b="14881"/>
            <a:stretch/>
          </p:blipFill>
          <p:spPr>
            <a:xfrm>
              <a:off x="7652207" y="2606179"/>
              <a:ext cx="267828" cy="536269"/>
            </a:xfrm>
            <a:prstGeom prst="rect">
              <a:avLst/>
            </a:prstGeom>
            <a:noFill/>
            <a:ln>
              <a:noFill/>
            </a:ln>
            <a:effectLst>
              <a:outerShdw blurRad="57150" dist="19050" dir="5400000" algn="bl" rotWithShape="0">
                <a:srgbClr val="000000">
                  <a:alpha val="50000"/>
                </a:srgbClr>
              </a:outerShdw>
            </a:effectLst>
          </p:spPr>
        </p:pic>
        <p:pic>
          <p:nvPicPr>
            <p:cNvPr id="448" name="Google Shape;448;p32"/>
            <p:cNvPicPr preferRelativeResize="0"/>
            <p:nvPr/>
          </p:nvPicPr>
          <p:blipFill rotWithShape="1">
            <a:blip r:embed="rId3">
              <a:alphaModFix/>
            </a:blip>
            <a:srcRect l="28198" t="16352" r="25951" b="14881"/>
            <a:stretch/>
          </p:blipFill>
          <p:spPr>
            <a:xfrm>
              <a:off x="7308696" y="2606179"/>
              <a:ext cx="267828" cy="536269"/>
            </a:xfrm>
            <a:prstGeom prst="rect">
              <a:avLst/>
            </a:prstGeom>
            <a:noFill/>
            <a:ln>
              <a:noFill/>
            </a:ln>
            <a:effectLst>
              <a:outerShdw blurRad="57150" dist="19050" dir="5400000" algn="bl" rotWithShape="0">
                <a:srgbClr val="000000">
                  <a:alpha val="50000"/>
                </a:srgbClr>
              </a:outerShdw>
            </a:effectLst>
          </p:spPr>
        </p:pic>
        <p:pic>
          <p:nvPicPr>
            <p:cNvPr id="449" name="Google Shape;449;p32"/>
            <p:cNvPicPr preferRelativeResize="0"/>
            <p:nvPr/>
          </p:nvPicPr>
          <p:blipFill rotWithShape="1">
            <a:blip r:embed="rId3">
              <a:alphaModFix/>
            </a:blip>
            <a:srcRect l="28198" t="16352" r="25951" b="14881"/>
            <a:stretch/>
          </p:blipFill>
          <p:spPr>
            <a:xfrm>
              <a:off x="7652207" y="3181222"/>
              <a:ext cx="267828" cy="536269"/>
            </a:xfrm>
            <a:prstGeom prst="rect">
              <a:avLst/>
            </a:prstGeom>
            <a:noFill/>
            <a:ln>
              <a:noFill/>
            </a:ln>
            <a:effectLst>
              <a:outerShdw blurRad="57150" dist="19050" dir="5400000" algn="bl" rotWithShape="0">
                <a:srgbClr val="000000">
                  <a:alpha val="50000"/>
                </a:srgbClr>
              </a:outerShdw>
            </a:effectLst>
          </p:spPr>
        </p:pic>
        <p:pic>
          <p:nvPicPr>
            <p:cNvPr id="450" name="Google Shape;450;p32"/>
            <p:cNvPicPr preferRelativeResize="0"/>
            <p:nvPr/>
          </p:nvPicPr>
          <p:blipFill rotWithShape="1">
            <a:blip r:embed="rId3">
              <a:alphaModFix/>
            </a:blip>
            <a:srcRect l="28198" t="16352" r="25951" b="14881"/>
            <a:stretch/>
          </p:blipFill>
          <p:spPr>
            <a:xfrm>
              <a:off x="7308696" y="3181222"/>
              <a:ext cx="267828" cy="536269"/>
            </a:xfrm>
            <a:prstGeom prst="rect">
              <a:avLst/>
            </a:prstGeom>
            <a:noFill/>
            <a:ln>
              <a:noFill/>
            </a:ln>
            <a:effectLst>
              <a:outerShdw blurRad="57150" dist="19050" dir="5400000" algn="bl" rotWithShape="0">
                <a:srgbClr val="000000">
                  <a:alpha val="50000"/>
                </a:srgbClr>
              </a:outerShdw>
            </a:effectLst>
          </p:spPr>
        </p:pic>
        <p:pic>
          <p:nvPicPr>
            <p:cNvPr id="451" name="Google Shape;451;p32"/>
            <p:cNvPicPr preferRelativeResize="0"/>
            <p:nvPr/>
          </p:nvPicPr>
          <p:blipFill rotWithShape="1">
            <a:blip r:embed="rId3">
              <a:alphaModFix/>
            </a:blip>
            <a:srcRect l="28198" t="16352" r="25951" b="14881"/>
            <a:stretch/>
          </p:blipFill>
          <p:spPr>
            <a:xfrm>
              <a:off x="7652207" y="3756264"/>
              <a:ext cx="267828" cy="536269"/>
            </a:xfrm>
            <a:prstGeom prst="rect">
              <a:avLst/>
            </a:prstGeom>
            <a:noFill/>
            <a:ln>
              <a:noFill/>
            </a:ln>
            <a:effectLst>
              <a:outerShdw blurRad="57150" dist="19050" dir="5400000" algn="bl" rotWithShape="0">
                <a:srgbClr val="000000">
                  <a:alpha val="50000"/>
                </a:srgbClr>
              </a:outerShdw>
            </a:effectLst>
          </p:spPr>
        </p:pic>
        <p:pic>
          <p:nvPicPr>
            <p:cNvPr id="452" name="Google Shape;452;p32"/>
            <p:cNvPicPr preferRelativeResize="0"/>
            <p:nvPr/>
          </p:nvPicPr>
          <p:blipFill rotWithShape="1">
            <a:blip r:embed="rId3">
              <a:alphaModFix/>
            </a:blip>
            <a:srcRect l="28198" t="16352" r="25951" b="14881"/>
            <a:stretch/>
          </p:blipFill>
          <p:spPr>
            <a:xfrm>
              <a:off x="7308696" y="3756264"/>
              <a:ext cx="267828" cy="536269"/>
            </a:xfrm>
            <a:prstGeom prst="rect">
              <a:avLst/>
            </a:prstGeom>
            <a:noFill/>
            <a:ln>
              <a:noFill/>
            </a:ln>
            <a:effectLst>
              <a:outerShdw blurRad="57150" dist="19050" dir="5400000" algn="bl" rotWithShape="0">
                <a:srgbClr val="000000">
                  <a:alpha val="50000"/>
                </a:srgbClr>
              </a:outerShdw>
            </a:effectLst>
          </p:spPr>
        </p:pic>
        <p:pic>
          <p:nvPicPr>
            <p:cNvPr id="453" name="Google Shape;453;p32"/>
            <p:cNvPicPr preferRelativeResize="0"/>
            <p:nvPr/>
          </p:nvPicPr>
          <p:blipFill rotWithShape="1">
            <a:blip r:embed="rId3">
              <a:alphaModFix/>
            </a:blip>
            <a:srcRect l="28198" t="16352" r="25951" b="14881"/>
            <a:stretch/>
          </p:blipFill>
          <p:spPr>
            <a:xfrm>
              <a:off x="7308696" y="4331306"/>
              <a:ext cx="267828" cy="536269"/>
            </a:xfrm>
            <a:prstGeom prst="rect">
              <a:avLst/>
            </a:prstGeom>
            <a:noFill/>
            <a:ln>
              <a:noFill/>
            </a:ln>
            <a:effectLst>
              <a:outerShdw blurRad="57150" dist="19050" dir="5400000" algn="bl" rotWithShape="0">
                <a:srgbClr val="000000">
                  <a:alpha val="50000"/>
                </a:srgbClr>
              </a:outerShdw>
            </a:effectLst>
          </p:spPr>
        </p:pic>
      </p:grpSp>
      <p:pic>
        <p:nvPicPr>
          <p:cNvPr id="454" name="Google Shape;454;p32"/>
          <p:cNvPicPr preferRelativeResize="0"/>
          <p:nvPr/>
        </p:nvPicPr>
        <p:blipFill rotWithShape="1">
          <a:blip r:embed="rId3">
            <a:alphaModFix/>
          </a:blip>
          <a:srcRect l="28198" t="16352" r="25951" b="14881"/>
          <a:stretch/>
        </p:blipFill>
        <p:spPr>
          <a:xfrm>
            <a:off x="7158597" y="4425765"/>
            <a:ext cx="241634" cy="483875"/>
          </a:xfrm>
          <a:prstGeom prst="rect">
            <a:avLst/>
          </a:prstGeom>
          <a:noFill/>
          <a:ln>
            <a:noFill/>
          </a:ln>
          <a:effectLst>
            <a:outerShdw blurRad="57150" dist="19050" dir="5400000" algn="bl" rotWithShape="0">
              <a:srgbClr val="000000">
                <a:alpha val="50000"/>
              </a:srgbClr>
            </a:outerShdw>
          </a:effectLst>
        </p:spPr>
      </p:pic>
      <p:pic>
        <p:nvPicPr>
          <p:cNvPr id="455" name="Google Shape;455;p32"/>
          <p:cNvPicPr preferRelativeResize="0"/>
          <p:nvPr/>
        </p:nvPicPr>
        <p:blipFill>
          <a:blip r:embed="rId4">
            <a:alphaModFix/>
          </a:blip>
          <a:stretch>
            <a:fillRect/>
          </a:stretch>
        </p:blipFill>
        <p:spPr>
          <a:xfrm>
            <a:off x="196188" y="1104100"/>
            <a:ext cx="5825925" cy="312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3"/>
          <p:cNvSpPr txBox="1">
            <a:spLocks noGrp="1"/>
          </p:cNvSpPr>
          <p:nvPr>
            <p:ph type="ctrTitle"/>
          </p:nvPr>
        </p:nvSpPr>
        <p:spPr>
          <a:xfrm>
            <a:off x="604675" y="389850"/>
            <a:ext cx="64914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does temperature figures in all this?</a:t>
            </a:r>
            <a:endParaRPr/>
          </a:p>
        </p:txBody>
      </p:sp>
      <p:sp>
        <p:nvSpPr>
          <p:cNvPr id="461" name="Google Shape;461;p33"/>
          <p:cNvSpPr txBox="1">
            <a:spLocks noGrp="1"/>
          </p:cNvSpPr>
          <p:nvPr>
            <p:ph type="ctrTitle"/>
          </p:nvPr>
        </p:nvSpPr>
        <p:spPr>
          <a:xfrm>
            <a:off x="2108400" y="2502000"/>
            <a:ext cx="64914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the “deltas”?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34"/>
          <p:cNvPicPr preferRelativeResize="0"/>
          <p:nvPr/>
        </p:nvPicPr>
        <p:blipFill rotWithShape="1">
          <a:blip r:embed="rId3">
            <a:alphaModFix/>
          </a:blip>
          <a:srcRect l="5310" t="30916" r="7062" b="11956"/>
          <a:stretch/>
        </p:blipFill>
        <p:spPr>
          <a:xfrm>
            <a:off x="2514313" y="3946100"/>
            <a:ext cx="1641376" cy="1070050"/>
          </a:xfrm>
          <a:prstGeom prst="rect">
            <a:avLst/>
          </a:prstGeom>
          <a:noFill/>
          <a:ln>
            <a:noFill/>
          </a:ln>
        </p:spPr>
      </p:pic>
      <p:pic>
        <p:nvPicPr>
          <p:cNvPr id="467" name="Google Shape;467;p34"/>
          <p:cNvPicPr preferRelativeResize="0"/>
          <p:nvPr/>
        </p:nvPicPr>
        <p:blipFill rotWithShape="1">
          <a:blip r:embed="rId3">
            <a:alphaModFix/>
          </a:blip>
          <a:srcRect l="5310" t="30916" r="7062" b="11956"/>
          <a:stretch/>
        </p:blipFill>
        <p:spPr>
          <a:xfrm>
            <a:off x="5709050" y="3946100"/>
            <a:ext cx="1641376" cy="1070050"/>
          </a:xfrm>
          <a:prstGeom prst="rect">
            <a:avLst/>
          </a:prstGeom>
          <a:noFill/>
          <a:ln>
            <a:noFill/>
          </a:ln>
        </p:spPr>
      </p:pic>
      <p:pic>
        <p:nvPicPr>
          <p:cNvPr id="468" name="Google Shape;468;p34"/>
          <p:cNvPicPr preferRelativeResize="0"/>
          <p:nvPr/>
        </p:nvPicPr>
        <p:blipFill rotWithShape="1">
          <a:blip r:embed="rId4">
            <a:alphaModFix/>
          </a:blip>
          <a:srcRect l="1659" t="12770" r="1271"/>
          <a:stretch/>
        </p:blipFill>
        <p:spPr>
          <a:xfrm>
            <a:off x="3735575" y="512675"/>
            <a:ext cx="2179075" cy="1398326"/>
          </a:xfrm>
          <a:prstGeom prst="rect">
            <a:avLst/>
          </a:prstGeom>
          <a:noFill/>
          <a:ln>
            <a:noFill/>
          </a:ln>
        </p:spPr>
      </p:pic>
      <p:pic>
        <p:nvPicPr>
          <p:cNvPr id="469" name="Google Shape;469;p34"/>
          <p:cNvPicPr preferRelativeResize="0"/>
          <p:nvPr/>
        </p:nvPicPr>
        <p:blipFill rotWithShape="1">
          <a:blip r:embed="rId5">
            <a:alphaModFix/>
          </a:blip>
          <a:srcRect l="2168" t="12195" r="1445"/>
          <a:stretch/>
        </p:blipFill>
        <p:spPr>
          <a:xfrm>
            <a:off x="364675" y="512675"/>
            <a:ext cx="2149654" cy="1398326"/>
          </a:xfrm>
          <a:prstGeom prst="rect">
            <a:avLst/>
          </a:prstGeom>
          <a:noFill/>
          <a:ln>
            <a:noFill/>
          </a:ln>
        </p:spPr>
      </p:pic>
      <p:sp>
        <p:nvSpPr>
          <p:cNvPr id="470" name="Google Shape;470;p34"/>
          <p:cNvSpPr txBox="1"/>
          <p:nvPr/>
        </p:nvSpPr>
        <p:spPr>
          <a:xfrm>
            <a:off x="2794600" y="821675"/>
            <a:ext cx="8064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FFFFFF"/>
                </a:solidFill>
                <a:latin typeface="Lobster"/>
                <a:ea typeface="Lobster"/>
                <a:cs typeface="Lobster"/>
                <a:sym typeface="Lobster"/>
              </a:rPr>
              <a:t>VS</a:t>
            </a:r>
            <a:endParaRPr sz="3600" b="1">
              <a:solidFill>
                <a:srgbClr val="FFFFFF"/>
              </a:solidFill>
              <a:latin typeface="Lobster"/>
              <a:ea typeface="Lobster"/>
              <a:cs typeface="Lobster"/>
              <a:sym typeface="Lobster"/>
            </a:endParaRPr>
          </a:p>
        </p:txBody>
      </p:sp>
      <p:pic>
        <p:nvPicPr>
          <p:cNvPr id="471" name="Google Shape;471;p34"/>
          <p:cNvPicPr preferRelativeResize="0"/>
          <p:nvPr/>
        </p:nvPicPr>
        <p:blipFill>
          <a:blip r:embed="rId6">
            <a:alphaModFix/>
          </a:blip>
          <a:stretch>
            <a:fillRect/>
          </a:stretch>
        </p:blipFill>
        <p:spPr>
          <a:xfrm>
            <a:off x="7108288" y="3432950"/>
            <a:ext cx="631274" cy="662549"/>
          </a:xfrm>
          <a:prstGeom prst="rect">
            <a:avLst/>
          </a:prstGeom>
          <a:noFill/>
          <a:ln>
            <a:noFill/>
          </a:ln>
        </p:spPr>
      </p:pic>
      <p:pic>
        <p:nvPicPr>
          <p:cNvPr id="472" name="Google Shape;472;p34"/>
          <p:cNvPicPr preferRelativeResize="0"/>
          <p:nvPr/>
        </p:nvPicPr>
        <p:blipFill>
          <a:blip r:embed="rId7">
            <a:alphaModFix/>
          </a:blip>
          <a:stretch>
            <a:fillRect/>
          </a:stretch>
        </p:blipFill>
        <p:spPr>
          <a:xfrm>
            <a:off x="3864188" y="3412225"/>
            <a:ext cx="704001" cy="704001"/>
          </a:xfrm>
          <a:prstGeom prst="rect">
            <a:avLst/>
          </a:prstGeom>
          <a:noFill/>
          <a:ln>
            <a:noFill/>
          </a:ln>
        </p:spPr>
      </p:pic>
      <p:sp>
        <p:nvSpPr>
          <p:cNvPr id="473" name="Google Shape;473;p34"/>
          <p:cNvSpPr txBox="1"/>
          <p:nvPr/>
        </p:nvSpPr>
        <p:spPr>
          <a:xfrm>
            <a:off x="622600" y="2680025"/>
            <a:ext cx="77187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Nunito"/>
                <a:ea typeface="Nunito"/>
                <a:cs typeface="Nunito"/>
                <a:sym typeface="Nunito"/>
              </a:rPr>
              <a:t>Do the results of the game depend on temperature?</a:t>
            </a:r>
            <a:endParaRPr sz="2400">
              <a:solidFill>
                <a:srgbClr val="FFFFFF"/>
              </a:solidFill>
              <a:latin typeface="Nunito"/>
              <a:ea typeface="Nunito"/>
              <a:cs typeface="Nunito"/>
              <a:sym typeface="Nunito"/>
            </a:endParaRPr>
          </a:p>
        </p:txBody>
      </p:sp>
      <p:pic>
        <p:nvPicPr>
          <p:cNvPr id="474" name="Google Shape;474;p34"/>
          <p:cNvPicPr preferRelativeResize="0"/>
          <p:nvPr/>
        </p:nvPicPr>
        <p:blipFill>
          <a:blip r:embed="rId7">
            <a:alphaModFix/>
          </a:blip>
          <a:stretch>
            <a:fillRect/>
          </a:stretch>
        </p:blipFill>
        <p:spPr>
          <a:xfrm>
            <a:off x="4498163" y="1823625"/>
            <a:ext cx="704001" cy="704001"/>
          </a:xfrm>
          <a:prstGeom prst="rect">
            <a:avLst/>
          </a:prstGeom>
          <a:noFill/>
          <a:ln>
            <a:noFill/>
          </a:ln>
        </p:spPr>
      </p:pic>
      <p:pic>
        <p:nvPicPr>
          <p:cNvPr id="475" name="Google Shape;475;p34"/>
          <p:cNvPicPr preferRelativeResize="0"/>
          <p:nvPr/>
        </p:nvPicPr>
        <p:blipFill>
          <a:blip r:embed="rId6">
            <a:alphaModFix/>
          </a:blip>
          <a:stretch>
            <a:fillRect/>
          </a:stretch>
        </p:blipFill>
        <p:spPr>
          <a:xfrm>
            <a:off x="1123863" y="1844350"/>
            <a:ext cx="631274" cy="662549"/>
          </a:xfrm>
          <a:prstGeom prst="rect">
            <a:avLst/>
          </a:prstGeom>
          <a:noFill/>
          <a:ln>
            <a:noFill/>
          </a:ln>
        </p:spPr>
      </p:pic>
      <p:sp>
        <p:nvSpPr>
          <p:cNvPr id="476" name="Google Shape;476;p34"/>
          <p:cNvSpPr txBox="1"/>
          <p:nvPr/>
        </p:nvSpPr>
        <p:spPr>
          <a:xfrm>
            <a:off x="999775" y="199725"/>
            <a:ext cx="13938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Nunito"/>
                <a:ea typeface="Nunito"/>
                <a:cs typeface="Nunito"/>
                <a:sym typeface="Nunito"/>
              </a:rPr>
              <a:t>Team A</a:t>
            </a:r>
            <a:endParaRPr>
              <a:solidFill>
                <a:srgbClr val="FFFFFF"/>
              </a:solidFill>
              <a:latin typeface="Nunito"/>
              <a:ea typeface="Nunito"/>
              <a:cs typeface="Nunito"/>
              <a:sym typeface="Nunito"/>
            </a:endParaRPr>
          </a:p>
        </p:txBody>
      </p:sp>
      <p:sp>
        <p:nvSpPr>
          <p:cNvPr id="477" name="Google Shape;477;p34"/>
          <p:cNvSpPr txBox="1"/>
          <p:nvPr/>
        </p:nvSpPr>
        <p:spPr>
          <a:xfrm>
            <a:off x="4457775" y="189775"/>
            <a:ext cx="13938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Nunito"/>
                <a:ea typeface="Nunito"/>
                <a:cs typeface="Nunito"/>
                <a:sym typeface="Nunito"/>
              </a:rPr>
              <a:t>Team B</a:t>
            </a:r>
            <a:endParaRPr>
              <a:solidFill>
                <a:srgbClr val="FFFFFF"/>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txBox="1">
            <a:spLocks noGrp="1"/>
          </p:cNvSpPr>
          <p:nvPr>
            <p:ph type="ctrTitle"/>
          </p:nvPr>
        </p:nvSpPr>
        <p:spPr>
          <a:xfrm>
            <a:off x="255600" y="1966899"/>
            <a:ext cx="4953000" cy="27759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5400">
                <a:latin typeface="Oswald"/>
                <a:ea typeface="Oswald"/>
                <a:cs typeface="Oswald"/>
                <a:sym typeface="Oswald"/>
              </a:rPr>
              <a:t># Combining football and weather data</a:t>
            </a:r>
            <a:endParaRPr sz="5400">
              <a:latin typeface="Oswald"/>
              <a:ea typeface="Oswald"/>
              <a:cs typeface="Oswald"/>
              <a:sym typeface="Oswald"/>
            </a:endParaRPr>
          </a:p>
        </p:txBody>
      </p:sp>
      <p:pic>
        <p:nvPicPr>
          <p:cNvPr id="483" name="Google Shape;483;p35"/>
          <p:cNvPicPr preferRelativeResize="0"/>
          <p:nvPr/>
        </p:nvPicPr>
        <p:blipFill>
          <a:blip r:embed="rId3">
            <a:alphaModFix/>
          </a:blip>
          <a:stretch>
            <a:fillRect/>
          </a:stretch>
        </p:blipFill>
        <p:spPr>
          <a:xfrm>
            <a:off x="-2" y="43753"/>
            <a:ext cx="2973000" cy="1859100"/>
          </a:xfrm>
          <a:prstGeom prst="flowChartDelay">
            <a:avLst/>
          </a:prstGeom>
          <a:noFill/>
          <a:ln>
            <a:noFill/>
          </a:ln>
        </p:spPr>
      </p:pic>
      <p:pic>
        <p:nvPicPr>
          <p:cNvPr id="484" name="Google Shape;484;p35"/>
          <p:cNvPicPr preferRelativeResize="0"/>
          <p:nvPr/>
        </p:nvPicPr>
        <p:blipFill>
          <a:blip r:embed="rId4">
            <a:alphaModFix/>
          </a:blip>
          <a:stretch>
            <a:fillRect/>
          </a:stretch>
        </p:blipFill>
        <p:spPr>
          <a:xfrm>
            <a:off x="6018100" y="1262100"/>
            <a:ext cx="2973000" cy="2619300"/>
          </a:xfrm>
          <a:prstGeom prst="ellipse">
            <a:avLst/>
          </a:prstGeom>
          <a:noFill/>
          <a:ln>
            <a:noFill/>
          </a:ln>
        </p:spPr>
      </p:pic>
      <p:pic>
        <p:nvPicPr>
          <p:cNvPr id="485" name="Google Shape;485;p35"/>
          <p:cNvPicPr preferRelativeResize="0"/>
          <p:nvPr/>
        </p:nvPicPr>
        <p:blipFill rotWithShape="1">
          <a:blip r:embed="rId5">
            <a:alphaModFix/>
          </a:blip>
          <a:srcRect r="-1450"/>
          <a:stretch/>
        </p:blipFill>
        <p:spPr>
          <a:xfrm>
            <a:off x="4624875" y="3123300"/>
            <a:ext cx="2129400" cy="2020200"/>
          </a:xfrm>
          <a:prstGeom prst="ellipse">
            <a:avLst/>
          </a:prstGeom>
          <a:noFill/>
          <a:ln>
            <a:noFill/>
          </a:ln>
        </p:spPr>
      </p:pic>
      <p:pic>
        <p:nvPicPr>
          <p:cNvPr id="486" name="Google Shape;486;p35"/>
          <p:cNvPicPr preferRelativeResize="0"/>
          <p:nvPr/>
        </p:nvPicPr>
        <p:blipFill rotWithShape="1">
          <a:blip r:embed="rId5">
            <a:alphaModFix/>
          </a:blip>
          <a:srcRect r="-1450"/>
          <a:stretch/>
        </p:blipFill>
        <p:spPr>
          <a:xfrm>
            <a:off x="3549926" y="-65225"/>
            <a:ext cx="2664600" cy="25281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6"/>
          <p:cNvSpPr txBox="1">
            <a:spLocks noGrp="1"/>
          </p:cNvSpPr>
          <p:nvPr>
            <p:ph type="ctrTitle"/>
          </p:nvPr>
        </p:nvSpPr>
        <p:spPr>
          <a:xfrm>
            <a:off x="311700" y="180975"/>
            <a:ext cx="8520600" cy="126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Oswald"/>
                <a:ea typeface="Oswald"/>
                <a:cs typeface="Oswald"/>
                <a:sym typeface="Oswald"/>
              </a:rPr>
              <a:t>J) Table showing Temperature Deltas calculations</a:t>
            </a:r>
            <a:endParaRPr sz="3000">
              <a:latin typeface="Oswald"/>
              <a:ea typeface="Oswald"/>
              <a:cs typeface="Oswald"/>
              <a:sym typeface="Oswald"/>
            </a:endParaRPr>
          </a:p>
        </p:txBody>
      </p:sp>
      <p:pic>
        <p:nvPicPr>
          <p:cNvPr id="492" name="Google Shape;492;p36"/>
          <p:cNvPicPr preferRelativeResize="0"/>
          <p:nvPr/>
        </p:nvPicPr>
        <p:blipFill>
          <a:blip r:embed="rId3">
            <a:alphaModFix/>
          </a:blip>
          <a:stretch>
            <a:fillRect/>
          </a:stretch>
        </p:blipFill>
        <p:spPr>
          <a:xfrm>
            <a:off x="0" y="1694075"/>
            <a:ext cx="9144000" cy="193446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ctrTitle"/>
          </p:nvPr>
        </p:nvSpPr>
        <p:spPr>
          <a:xfrm>
            <a:off x="311700" y="279800"/>
            <a:ext cx="3375300" cy="283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latin typeface="Oswald"/>
                <a:ea typeface="Oswald"/>
                <a:cs typeface="Oswald"/>
                <a:sym typeface="Oswald"/>
              </a:rPr>
              <a:t>K) Average points vs winning team delta, </a:t>
            </a:r>
            <a:r>
              <a:rPr lang="en" sz="3000" u="sng">
                <a:latin typeface="Oswald"/>
                <a:ea typeface="Oswald"/>
                <a:cs typeface="Oswald"/>
                <a:sym typeface="Oswald"/>
              </a:rPr>
              <a:t>scatter Plot</a:t>
            </a:r>
            <a:r>
              <a:rPr lang="en" sz="3000">
                <a:latin typeface="Oswald"/>
                <a:ea typeface="Oswald"/>
                <a:cs typeface="Oswald"/>
                <a:sym typeface="Oswald"/>
              </a:rPr>
              <a:t> </a:t>
            </a:r>
            <a:endParaRPr sz="3000">
              <a:latin typeface="Oswald"/>
              <a:ea typeface="Oswald"/>
              <a:cs typeface="Oswald"/>
              <a:sym typeface="Oswald"/>
            </a:endParaRPr>
          </a:p>
        </p:txBody>
      </p:sp>
      <p:pic>
        <p:nvPicPr>
          <p:cNvPr id="498" name="Google Shape;498;p37"/>
          <p:cNvPicPr preferRelativeResize="0"/>
          <p:nvPr/>
        </p:nvPicPr>
        <p:blipFill>
          <a:blip r:embed="rId3">
            <a:alphaModFix/>
          </a:blip>
          <a:stretch>
            <a:fillRect/>
          </a:stretch>
        </p:blipFill>
        <p:spPr>
          <a:xfrm>
            <a:off x="4032500" y="279800"/>
            <a:ext cx="5111500" cy="40801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8"/>
          <p:cNvSpPr txBox="1">
            <a:spLocks noGrp="1"/>
          </p:cNvSpPr>
          <p:nvPr>
            <p:ph type="ctrTitle"/>
          </p:nvPr>
        </p:nvSpPr>
        <p:spPr>
          <a:xfrm>
            <a:off x="311700" y="298175"/>
            <a:ext cx="8520600" cy="131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a:latin typeface="Oswald"/>
                <a:ea typeface="Oswald"/>
                <a:cs typeface="Oswald"/>
                <a:sym typeface="Oswald"/>
              </a:rPr>
              <a:t>CONCLUSION:</a:t>
            </a:r>
            <a:endParaRPr sz="5400">
              <a:latin typeface="Oswald"/>
              <a:ea typeface="Oswald"/>
              <a:cs typeface="Oswald"/>
              <a:sym typeface="Oswald"/>
            </a:endParaRPr>
          </a:p>
        </p:txBody>
      </p:sp>
      <p:sp>
        <p:nvSpPr>
          <p:cNvPr id="504" name="Google Shape;504;p38"/>
          <p:cNvSpPr txBox="1">
            <a:spLocks noGrp="1"/>
          </p:cNvSpPr>
          <p:nvPr>
            <p:ph type="subTitle" idx="1"/>
          </p:nvPr>
        </p:nvSpPr>
        <p:spPr>
          <a:xfrm>
            <a:off x="218525" y="1473700"/>
            <a:ext cx="8680200" cy="337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swald"/>
                <a:ea typeface="Oswald"/>
                <a:cs typeface="Oswald"/>
                <a:sym typeface="Oswald"/>
              </a:rPr>
              <a:t>Our argument was, there is a better chance to be successful in the world cup if a team comes from a similar climate as the host country. </a:t>
            </a:r>
            <a:endParaRPr sz="3000">
              <a:latin typeface="Oswald"/>
              <a:ea typeface="Oswald"/>
              <a:cs typeface="Oswald"/>
              <a:sym typeface="Oswald"/>
            </a:endParaRPr>
          </a:p>
          <a:p>
            <a:pPr marL="0" lvl="0" indent="0" algn="l" rtl="0">
              <a:spcBef>
                <a:spcPts val="0"/>
              </a:spcBef>
              <a:spcAft>
                <a:spcPts val="0"/>
              </a:spcAft>
              <a:buNone/>
            </a:pPr>
            <a:endParaRPr sz="3000">
              <a:latin typeface="Oswald"/>
              <a:ea typeface="Oswald"/>
              <a:cs typeface="Oswald"/>
              <a:sym typeface="Oswald"/>
            </a:endParaRPr>
          </a:p>
          <a:p>
            <a:pPr marL="0" lvl="0" indent="0" algn="l" rtl="0">
              <a:spcBef>
                <a:spcPts val="0"/>
              </a:spcBef>
              <a:spcAft>
                <a:spcPts val="0"/>
              </a:spcAft>
              <a:buNone/>
            </a:pPr>
            <a:r>
              <a:rPr lang="en" sz="3000">
                <a:latin typeface="Oswald"/>
                <a:ea typeface="Oswald"/>
                <a:cs typeface="Oswald"/>
                <a:sym typeface="Oswald"/>
              </a:rPr>
              <a:t>We tested our HYPOTHESIS, we could not accept nor reject. We could not find significant correlation between temperature and success in the futbol tournament.</a:t>
            </a:r>
            <a:endParaRPr sz="3000">
              <a:latin typeface="Oswald"/>
              <a:ea typeface="Oswald"/>
              <a:cs typeface="Oswald"/>
              <a:sym typeface="Oswald"/>
            </a:endParaRPr>
          </a:p>
        </p:txBody>
      </p:sp>
      <p:sp>
        <p:nvSpPr>
          <p:cNvPr id="505" name="Google Shape;505;p3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chemeClr val="lt1"/>
                </a:solidFill>
              </a:rPr>
              <a:t>26</a:t>
            </a:fld>
            <a:endParaRPr sz="9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9"/>
          <p:cNvSpPr txBox="1">
            <a:spLocks noGrp="1"/>
          </p:cNvSpPr>
          <p:nvPr>
            <p:ph type="ctrTitle"/>
          </p:nvPr>
        </p:nvSpPr>
        <p:spPr>
          <a:xfrm>
            <a:off x="311700" y="98425"/>
            <a:ext cx="8520600" cy="15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a:latin typeface="Oswald"/>
                <a:ea typeface="Oswald"/>
                <a:cs typeface="Oswald"/>
                <a:sym typeface="Oswald"/>
              </a:rPr>
              <a:t>CONCLUSION #2:</a:t>
            </a:r>
            <a:endParaRPr sz="5400">
              <a:latin typeface="Oswald"/>
              <a:ea typeface="Oswald"/>
              <a:cs typeface="Oswald"/>
              <a:sym typeface="Oswald"/>
            </a:endParaRPr>
          </a:p>
          <a:p>
            <a:pPr marL="0" lvl="0" indent="0" algn="l" rtl="0">
              <a:spcBef>
                <a:spcPts val="0"/>
              </a:spcBef>
              <a:spcAft>
                <a:spcPts val="0"/>
              </a:spcAft>
              <a:buNone/>
            </a:pPr>
            <a:endParaRPr sz="5400">
              <a:latin typeface="Oswald"/>
              <a:ea typeface="Oswald"/>
              <a:cs typeface="Oswald"/>
              <a:sym typeface="Oswald"/>
            </a:endParaRPr>
          </a:p>
        </p:txBody>
      </p:sp>
      <p:sp>
        <p:nvSpPr>
          <p:cNvPr id="511" name="Google Shape;511;p39"/>
          <p:cNvSpPr txBox="1">
            <a:spLocks noGrp="1"/>
          </p:cNvSpPr>
          <p:nvPr>
            <p:ph type="subTitle" idx="1"/>
          </p:nvPr>
        </p:nvSpPr>
        <p:spPr>
          <a:xfrm>
            <a:off x="69425" y="1090200"/>
            <a:ext cx="8913000" cy="335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swald"/>
                <a:ea typeface="Oswald"/>
                <a:cs typeface="Oswald"/>
                <a:sym typeface="Oswald"/>
              </a:rPr>
              <a:t>We could not either accept or reject the hypothesis because we plotted the mean delta temperature a against success based on our point system. After doing a linear regression, R-squared value was 0.059 and the slope was 0.01, indicating that there is no correlation between success with our point scale versus temperature data. We do not have enough evidence to reject the null hypothesis.</a:t>
            </a:r>
            <a:endParaRPr sz="3000">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0"/>
          <p:cNvSpPr txBox="1">
            <a:spLocks noGrp="1"/>
          </p:cNvSpPr>
          <p:nvPr>
            <p:ph type="ctrTitle"/>
          </p:nvPr>
        </p:nvSpPr>
        <p:spPr>
          <a:xfrm>
            <a:off x="311700" y="148225"/>
            <a:ext cx="8520600" cy="10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a:latin typeface="Oswald"/>
                <a:ea typeface="Oswald"/>
                <a:cs typeface="Oswald"/>
                <a:sym typeface="Oswald"/>
              </a:rPr>
              <a:t>CONCLUSION #3:</a:t>
            </a:r>
            <a:endParaRPr sz="5400">
              <a:latin typeface="Oswald"/>
              <a:ea typeface="Oswald"/>
              <a:cs typeface="Oswald"/>
              <a:sym typeface="Oswald"/>
            </a:endParaRPr>
          </a:p>
        </p:txBody>
      </p:sp>
      <p:sp>
        <p:nvSpPr>
          <p:cNvPr id="517" name="Google Shape;517;p40"/>
          <p:cNvSpPr txBox="1">
            <a:spLocks noGrp="1"/>
          </p:cNvSpPr>
          <p:nvPr>
            <p:ph type="subTitle" idx="1"/>
          </p:nvPr>
        </p:nvSpPr>
        <p:spPr>
          <a:xfrm>
            <a:off x="311700" y="1047925"/>
            <a:ext cx="8520600" cy="340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swald"/>
                <a:ea typeface="Oswald"/>
                <a:cs typeface="Oswald"/>
                <a:sym typeface="Oswald"/>
              </a:rPr>
              <a:t>Challenges we faced!;</a:t>
            </a:r>
            <a:endParaRPr sz="3000">
              <a:latin typeface="Oswald"/>
              <a:ea typeface="Oswald"/>
              <a:cs typeface="Oswald"/>
              <a:sym typeface="Oswald"/>
            </a:endParaRPr>
          </a:p>
          <a:p>
            <a:pPr marL="0" lvl="0" indent="0" algn="l" rtl="0">
              <a:spcBef>
                <a:spcPts val="0"/>
              </a:spcBef>
              <a:spcAft>
                <a:spcPts val="0"/>
              </a:spcAft>
              <a:buNone/>
            </a:pPr>
            <a:endParaRPr sz="3000">
              <a:latin typeface="Oswald"/>
              <a:ea typeface="Oswald"/>
              <a:cs typeface="Oswald"/>
              <a:sym typeface="Oswald"/>
            </a:endParaRPr>
          </a:p>
          <a:p>
            <a:pPr marL="0" lvl="0" indent="0" algn="l" rtl="0">
              <a:spcBef>
                <a:spcPts val="0"/>
              </a:spcBef>
              <a:spcAft>
                <a:spcPts val="0"/>
              </a:spcAft>
              <a:buNone/>
            </a:pPr>
            <a:r>
              <a:rPr lang="en" sz="3000">
                <a:latin typeface="Oswald"/>
                <a:ea typeface="Oswald"/>
                <a:cs typeface="Oswald"/>
                <a:sym typeface="Oswald"/>
              </a:rPr>
              <a:t>-Data cleaning; We found data with faults, duplicates, format errors</a:t>
            </a:r>
            <a:endParaRPr sz="3000">
              <a:latin typeface="Oswald"/>
              <a:ea typeface="Oswald"/>
              <a:cs typeface="Oswald"/>
              <a:sym typeface="Oswald"/>
            </a:endParaRPr>
          </a:p>
          <a:p>
            <a:pPr marL="0" lvl="0" indent="0" algn="l" rtl="0">
              <a:spcBef>
                <a:spcPts val="0"/>
              </a:spcBef>
              <a:spcAft>
                <a:spcPts val="0"/>
              </a:spcAft>
              <a:buNone/>
            </a:pPr>
            <a:endParaRPr sz="3000">
              <a:latin typeface="Oswald"/>
              <a:ea typeface="Oswald"/>
              <a:cs typeface="Oswald"/>
              <a:sym typeface="Oswald"/>
            </a:endParaRPr>
          </a:p>
          <a:p>
            <a:pPr marL="0" lvl="0" indent="0" algn="l" rtl="0">
              <a:spcBef>
                <a:spcPts val="0"/>
              </a:spcBef>
              <a:spcAft>
                <a:spcPts val="0"/>
              </a:spcAft>
              <a:buNone/>
            </a:pPr>
            <a:r>
              <a:rPr lang="en" sz="3000">
                <a:latin typeface="Oswald"/>
                <a:ea typeface="Oswald"/>
                <a:cs typeface="Oswald"/>
                <a:sym typeface="Oswald"/>
              </a:rPr>
              <a:t>-Finding a large data to test the hypothesis</a:t>
            </a:r>
            <a:endParaRPr sz="3000">
              <a:latin typeface="Oswald"/>
              <a:ea typeface="Oswald"/>
              <a:cs typeface="Oswald"/>
              <a:sym typeface="Oswald"/>
            </a:endParaRPr>
          </a:p>
          <a:p>
            <a:pPr marL="0" lvl="0" indent="0" algn="l" rtl="0">
              <a:spcBef>
                <a:spcPts val="0"/>
              </a:spcBef>
              <a:spcAft>
                <a:spcPts val="0"/>
              </a:spcAft>
              <a:buNone/>
            </a:pPr>
            <a:endParaRPr sz="3000">
              <a:latin typeface="Oswald"/>
              <a:ea typeface="Oswald"/>
              <a:cs typeface="Oswald"/>
              <a:sym typeface="Oswald"/>
            </a:endParaRPr>
          </a:p>
          <a:p>
            <a:pPr marL="0" lvl="0" indent="0" algn="l" rtl="0">
              <a:spcBef>
                <a:spcPts val="0"/>
              </a:spcBef>
              <a:spcAft>
                <a:spcPts val="0"/>
              </a:spcAft>
              <a:buNone/>
            </a:pPr>
            <a:r>
              <a:rPr lang="en" sz="3000">
                <a:latin typeface="Oswald"/>
                <a:ea typeface="Oswald"/>
                <a:cs typeface="Oswald"/>
                <a:sym typeface="Oswald"/>
              </a:rPr>
              <a:t>-Assumptions for Country Avg Weather</a:t>
            </a:r>
            <a:endParaRPr sz="3000">
              <a:latin typeface="Oswald"/>
              <a:ea typeface="Oswald"/>
              <a:cs typeface="Oswald"/>
              <a:sym typeface="Oswald"/>
            </a:endParaRPr>
          </a:p>
          <a:p>
            <a:pPr marL="0" lvl="0" indent="0" algn="l" rtl="0">
              <a:spcBef>
                <a:spcPts val="0"/>
              </a:spcBef>
              <a:spcAft>
                <a:spcPts val="0"/>
              </a:spcAft>
              <a:buNone/>
            </a:pPr>
            <a:endParaRPr sz="3000">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1"/>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523" name="Google Shape;523;p4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5"/>
          <p:cNvSpPr txBox="1">
            <a:spLocks noGrp="1"/>
          </p:cNvSpPr>
          <p:nvPr>
            <p:ph type="ctrTitle"/>
          </p:nvPr>
        </p:nvSpPr>
        <p:spPr>
          <a:xfrm>
            <a:off x="0" y="0"/>
            <a:ext cx="9144000" cy="1189800"/>
          </a:xfrm>
          <a:prstGeom prst="rect">
            <a:avLst/>
          </a:prstGeom>
        </p:spPr>
        <p:txBody>
          <a:bodyPr spcFirstLastPara="1" wrap="square" lIns="91425" tIns="91425" rIns="91425" bIns="91425" anchor="ctr" anchorCtr="0">
            <a:noAutofit/>
          </a:bodyPr>
          <a:lstStyle/>
          <a:p>
            <a:pPr marL="0" lvl="0" indent="457200" algn="l" rtl="0">
              <a:lnSpc>
                <a:spcPct val="115000"/>
              </a:lnSpc>
              <a:spcBef>
                <a:spcPts val="1200"/>
              </a:spcBef>
              <a:spcAft>
                <a:spcPts val="1200"/>
              </a:spcAft>
              <a:buNone/>
            </a:pPr>
            <a:r>
              <a:rPr lang="en" sz="2600" b="0" i="1">
                <a:solidFill>
                  <a:srgbClr val="FFFFFF"/>
                </a:solidFill>
                <a:latin typeface="Oswald"/>
                <a:ea typeface="Oswald"/>
                <a:cs typeface="Oswald"/>
                <a:sym typeface="Oswald"/>
              </a:rPr>
              <a:t>2nd, world cup is most watched and attracted event in the world , numbers;</a:t>
            </a:r>
            <a:endParaRPr i="1"/>
          </a:p>
        </p:txBody>
      </p:sp>
      <p:sp>
        <p:nvSpPr>
          <p:cNvPr id="293" name="Google Shape;293;p15"/>
          <p:cNvSpPr txBox="1">
            <a:spLocks noGrp="1"/>
          </p:cNvSpPr>
          <p:nvPr>
            <p:ph type="subTitle" idx="1"/>
          </p:nvPr>
        </p:nvSpPr>
        <p:spPr>
          <a:xfrm>
            <a:off x="148125" y="3362275"/>
            <a:ext cx="8772900" cy="1555500"/>
          </a:xfrm>
          <a:prstGeom prst="rect">
            <a:avLst/>
          </a:prstGeom>
        </p:spPr>
        <p:txBody>
          <a:bodyPr spcFirstLastPara="1" wrap="square" lIns="91425" tIns="91425" rIns="91425" bIns="91425" anchor="t" anchorCtr="0">
            <a:noAutofit/>
          </a:bodyPr>
          <a:lstStyle/>
          <a:p>
            <a:pPr marL="0" lvl="0" indent="457200" algn="l" rtl="0">
              <a:lnSpc>
                <a:spcPct val="115000"/>
              </a:lnSpc>
              <a:spcBef>
                <a:spcPts val="1200"/>
              </a:spcBef>
              <a:spcAft>
                <a:spcPts val="0"/>
              </a:spcAft>
              <a:buNone/>
            </a:pPr>
            <a:r>
              <a:rPr lang="en" sz="2600">
                <a:solidFill>
                  <a:srgbClr val="FFFFFF"/>
                </a:solidFill>
                <a:latin typeface="Oswald"/>
                <a:ea typeface="Oswald"/>
                <a:cs typeface="Oswald"/>
                <a:sym typeface="Oswald"/>
              </a:rPr>
              <a:t>Other than </a:t>
            </a:r>
            <a:r>
              <a:rPr lang="en" sz="2600" u="sng">
                <a:solidFill>
                  <a:srgbClr val="FFFFFF"/>
                </a:solidFill>
                <a:latin typeface="Oswald"/>
                <a:ea typeface="Oswald"/>
                <a:cs typeface="Oswald"/>
                <a:sym typeface="Oswald"/>
              </a:rPr>
              <a:t>‘quality players, big # supporters, good tactics’</a:t>
            </a:r>
            <a:r>
              <a:rPr lang="en" sz="2600">
                <a:solidFill>
                  <a:srgbClr val="FFFFFF"/>
                </a:solidFill>
                <a:latin typeface="Oswald"/>
                <a:ea typeface="Oswald"/>
                <a:cs typeface="Oswald"/>
                <a:sym typeface="Oswald"/>
              </a:rPr>
              <a:t>, We thought about TEMPERATURE. Which is why we came up with the following hypothesis; </a:t>
            </a:r>
            <a:endParaRPr sz="2600" b="1">
              <a:solidFill>
                <a:srgbClr val="FFFFFF"/>
              </a:solidFill>
              <a:latin typeface="Oswald"/>
              <a:ea typeface="Oswald"/>
              <a:cs typeface="Oswald"/>
              <a:sym typeface="Oswald"/>
            </a:endParaRPr>
          </a:p>
          <a:p>
            <a:pPr marL="0" lvl="0" indent="0" algn="l" rtl="0">
              <a:spcBef>
                <a:spcPts val="1200"/>
              </a:spcBef>
              <a:spcAft>
                <a:spcPts val="0"/>
              </a:spcAft>
              <a:buNone/>
            </a:pPr>
            <a:endParaRPr/>
          </a:p>
        </p:txBody>
      </p:sp>
      <p:sp>
        <p:nvSpPr>
          <p:cNvPr id="294" name="Google Shape;294;p15"/>
          <p:cNvSpPr txBox="1"/>
          <p:nvPr/>
        </p:nvSpPr>
        <p:spPr>
          <a:xfrm>
            <a:off x="345650" y="2679250"/>
            <a:ext cx="8517600" cy="9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5" name="Google Shape;295;p15"/>
          <p:cNvSpPr txBox="1"/>
          <p:nvPr/>
        </p:nvSpPr>
        <p:spPr>
          <a:xfrm>
            <a:off x="29250" y="1321375"/>
            <a:ext cx="9085500" cy="2040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FFFFFF"/>
              </a:buClr>
              <a:buSzPts val="2400"/>
              <a:buFont typeface="Nunito"/>
              <a:buChar char="●"/>
            </a:pPr>
            <a:r>
              <a:rPr lang="en" sz="2400">
                <a:solidFill>
                  <a:srgbClr val="FFFFFF"/>
                </a:solidFill>
                <a:latin typeface="Nunito"/>
                <a:ea typeface="Nunito"/>
                <a:cs typeface="Nunito"/>
                <a:sym typeface="Nunito"/>
              </a:rPr>
              <a:t>Attracted average of 3.2B people in 2010 &amp; 2014, </a:t>
            </a:r>
            <a:endParaRPr sz="2400">
              <a:solidFill>
                <a:srgbClr val="FFFFFF"/>
              </a:solidFill>
              <a:latin typeface="Nunito"/>
              <a:ea typeface="Nunito"/>
              <a:cs typeface="Nunito"/>
              <a:sym typeface="Nunito"/>
            </a:endParaRPr>
          </a:p>
          <a:p>
            <a:pPr marL="457200" lvl="0" indent="-381000" algn="l" rtl="0">
              <a:spcBef>
                <a:spcPts val="0"/>
              </a:spcBef>
              <a:spcAft>
                <a:spcPts val="0"/>
              </a:spcAft>
              <a:buClr>
                <a:srgbClr val="FFFFFF"/>
              </a:buClr>
              <a:buSzPts val="2400"/>
              <a:buFont typeface="Nunito"/>
              <a:buChar char="●"/>
            </a:pPr>
            <a:r>
              <a:rPr lang="en" sz="2400">
                <a:solidFill>
                  <a:srgbClr val="FFFFFF"/>
                </a:solidFill>
                <a:latin typeface="Nunito"/>
                <a:ea typeface="Nunito"/>
                <a:cs typeface="Nunito"/>
                <a:sym typeface="Nunito"/>
              </a:rPr>
              <a:t>MOST WATCHED LIVE events in 21st century</a:t>
            </a:r>
            <a:endParaRPr sz="2400">
              <a:solidFill>
                <a:srgbClr val="FFFFFF"/>
              </a:solidFill>
              <a:latin typeface="Nunito"/>
              <a:ea typeface="Nunito"/>
              <a:cs typeface="Nunito"/>
              <a:sym typeface="Nunito"/>
            </a:endParaRPr>
          </a:p>
          <a:p>
            <a:pPr marL="457200" lvl="0" indent="-381000" algn="l" rtl="0">
              <a:spcBef>
                <a:spcPts val="0"/>
              </a:spcBef>
              <a:spcAft>
                <a:spcPts val="0"/>
              </a:spcAft>
              <a:buClr>
                <a:srgbClr val="FFFFFF"/>
              </a:buClr>
              <a:buSzPts val="2400"/>
              <a:buFont typeface="Nunito"/>
              <a:buChar char="●"/>
            </a:pPr>
            <a:r>
              <a:rPr lang="en" sz="2400">
                <a:solidFill>
                  <a:srgbClr val="FFFFFF"/>
                </a:solidFill>
                <a:latin typeface="Nunito"/>
                <a:ea typeface="Nunito"/>
                <a:cs typeface="Nunito"/>
                <a:sym typeface="Nunito"/>
              </a:rPr>
              <a:t>Total impact on host country is ~$30B in 2018</a:t>
            </a:r>
            <a:endParaRPr sz="2400">
              <a:solidFill>
                <a:srgbClr val="FFFFFF"/>
              </a:solidFill>
              <a:latin typeface="Nunito"/>
              <a:ea typeface="Nunito"/>
              <a:cs typeface="Nunito"/>
              <a:sym typeface="Nunito"/>
            </a:endParaRPr>
          </a:p>
          <a:p>
            <a:pPr marL="457200" lvl="0" indent="-381000" algn="l" rtl="0">
              <a:spcBef>
                <a:spcPts val="0"/>
              </a:spcBef>
              <a:spcAft>
                <a:spcPts val="0"/>
              </a:spcAft>
              <a:buClr>
                <a:srgbClr val="FFFFFF"/>
              </a:buClr>
              <a:buSzPts val="2400"/>
              <a:buFont typeface="Nunito"/>
              <a:buChar char="●"/>
            </a:pPr>
            <a:r>
              <a:rPr lang="en" sz="2400">
                <a:solidFill>
                  <a:srgbClr val="FFFFFF"/>
                </a:solidFill>
                <a:latin typeface="Nunito"/>
                <a:ea typeface="Nunito"/>
                <a:cs typeface="Nunito"/>
                <a:sym typeface="Nunito"/>
              </a:rPr>
              <a:t>Total tournament cost to FIFA org is ~$14B in 2018</a:t>
            </a:r>
            <a:endParaRPr sz="2400">
              <a:solidFill>
                <a:srgbClr val="FFFFFF"/>
              </a:solidFill>
              <a:latin typeface="Nunito"/>
              <a:ea typeface="Nunito"/>
              <a:cs typeface="Nunito"/>
              <a:sym typeface="Nunito"/>
            </a:endParaRPr>
          </a:p>
          <a:p>
            <a:pPr marL="457200" lvl="0" indent="-381000" algn="l" rtl="0">
              <a:spcBef>
                <a:spcPts val="0"/>
              </a:spcBef>
              <a:spcAft>
                <a:spcPts val="0"/>
              </a:spcAft>
              <a:buClr>
                <a:srgbClr val="FFFFFF"/>
              </a:buClr>
              <a:buSzPts val="2400"/>
              <a:buFont typeface="Nunito"/>
              <a:buChar char="●"/>
            </a:pPr>
            <a:r>
              <a:rPr lang="en" sz="2400">
                <a:solidFill>
                  <a:srgbClr val="FFFFFF"/>
                </a:solidFill>
                <a:latin typeface="Nunito"/>
                <a:ea typeface="Nunito"/>
                <a:cs typeface="Nunito"/>
                <a:sym typeface="Nunito"/>
              </a:rPr>
              <a:t>Total prize given in $600M in 2018</a:t>
            </a:r>
            <a:endParaRPr sz="2400">
              <a:solidFill>
                <a:srgbClr val="FFFFFF"/>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2"/>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Q&amp;A</a:t>
            </a:r>
            <a:endParaRPr/>
          </a:p>
        </p:txBody>
      </p:sp>
      <p:sp>
        <p:nvSpPr>
          <p:cNvPr id="529" name="Google Shape;529;p42"/>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6"/>
          <p:cNvSpPr txBox="1">
            <a:spLocks noGrp="1"/>
          </p:cNvSpPr>
          <p:nvPr>
            <p:ph type="ctrTitle"/>
          </p:nvPr>
        </p:nvSpPr>
        <p:spPr>
          <a:xfrm>
            <a:off x="311700" y="3151275"/>
            <a:ext cx="8520600" cy="15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Oswald"/>
                <a:ea typeface="Oswald"/>
                <a:cs typeface="Oswald"/>
                <a:sym typeface="Oswald"/>
              </a:rPr>
              <a:t>H: </a:t>
            </a:r>
            <a:r>
              <a:rPr lang="en" sz="3000">
                <a:latin typeface="Oswald"/>
                <a:ea typeface="Oswald"/>
                <a:cs typeface="Oswald"/>
                <a:sym typeface="Oswald"/>
              </a:rPr>
              <a:t>There is a better chance to be successful if a world cup team comes from a similar climate as the host country. </a:t>
            </a:r>
            <a:endParaRPr sz="3000">
              <a:latin typeface="Oswald"/>
              <a:ea typeface="Oswald"/>
              <a:cs typeface="Oswald"/>
              <a:sym typeface="Oswald"/>
            </a:endParaRPr>
          </a:p>
        </p:txBody>
      </p:sp>
      <p:sp>
        <p:nvSpPr>
          <p:cNvPr id="301" name="Google Shape;301;p1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chemeClr val="lt1"/>
                </a:solidFill>
              </a:rPr>
              <a:t>4</a:t>
            </a:fld>
            <a:endParaRPr sz="900">
              <a:solidFill>
                <a:schemeClr val="lt1"/>
              </a:solidFill>
            </a:endParaRPr>
          </a:p>
        </p:txBody>
      </p:sp>
      <p:pic>
        <p:nvPicPr>
          <p:cNvPr id="302" name="Google Shape;302;p16"/>
          <p:cNvPicPr preferRelativeResize="0"/>
          <p:nvPr/>
        </p:nvPicPr>
        <p:blipFill>
          <a:blip r:embed="rId3">
            <a:alphaModFix/>
          </a:blip>
          <a:stretch>
            <a:fillRect/>
          </a:stretch>
        </p:blipFill>
        <p:spPr>
          <a:xfrm>
            <a:off x="1155375" y="0"/>
            <a:ext cx="6633351" cy="2998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7"/>
          <p:cNvSpPr txBox="1">
            <a:spLocks noGrp="1"/>
          </p:cNvSpPr>
          <p:nvPr>
            <p:ph type="ctrTitle"/>
          </p:nvPr>
        </p:nvSpPr>
        <p:spPr>
          <a:xfrm>
            <a:off x="311700" y="2739000"/>
            <a:ext cx="8520600" cy="153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latin typeface="Oswald"/>
                <a:ea typeface="Oswald"/>
                <a:cs typeface="Oswald"/>
                <a:sym typeface="Oswald"/>
              </a:rPr>
              <a:t>NH; </a:t>
            </a:r>
            <a:r>
              <a:rPr lang="en" sz="3000">
                <a:latin typeface="Oswald"/>
                <a:ea typeface="Oswald"/>
                <a:cs typeface="Oswald"/>
                <a:sym typeface="Oswald"/>
              </a:rPr>
              <a:t>There is no correlation between the weather and team success. </a:t>
            </a:r>
            <a:endParaRPr sz="3000">
              <a:latin typeface="Oswald"/>
              <a:ea typeface="Oswald"/>
              <a:cs typeface="Oswald"/>
              <a:sym typeface="Oswald"/>
            </a:endParaRPr>
          </a:p>
        </p:txBody>
      </p:sp>
      <p:sp>
        <p:nvSpPr>
          <p:cNvPr id="308" name="Google Shape;308;p1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chemeClr val="lt1"/>
                </a:solidFill>
              </a:rPr>
              <a:t>5</a:t>
            </a:fld>
            <a:endParaRPr sz="900">
              <a:solidFill>
                <a:schemeClr val="lt1"/>
              </a:solidFill>
            </a:endParaRPr>
          </a:p>
        </p:txBody>
      </p:sp>
      <p:pic>
        <p:nvPicPr>
          <p:cNvPr id="309" name="Google Shape;309;p17"/>
          <p:cNvPicPr preferRelativeResize="0"/>
          <p:nvPr/>
        </p:nvPicPr>
        <p:blipFill>
          <a:blip r:embed="rId3">
            <a:alphaModFix/>
          </a:blip>
          <a:stretch>
            <a:fillRect/>
          </a:stretch>
        </p:blipFill>
        <p:spPr>
          <a:xfrm>
            <a:off x="1062038" y="0"/>
            <a:ext cx="7019925" cy="2495550"/>
          </a:xfrm>
          <a:prstGeom prst="rect">
            <a:avLst/>
          </a:prstGeom>
          <a:noFill/>
          <a:ln>
            <a:noFill/>
          </a:ln>
        </p:spPr>
      </p:pic>
      <p:sp>
        <p:nvSpPr>
          <p:cNvPr id="310" name="Google Shape;310;p17"/>
          <p:cNvSpPr txBox="1">
            <a:spLocks noGrp="1"/>
          </p:cNvSpPr>
          <p:nvPr>
            <p:ph type="ctrTitle"/>
          </p:nvPr>
        </p:nvSpPr>
        <p:spPr>
          <a:xfrm>
            <a:off x="311700" y="3872150"/>
            <a:ext cx="8520600" cy="153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a:ea typeface="Oswald"/>
                <a:cs typeface="Oswald"/>
                <a:sym typeface="Oswald"/>
              </a:rPr>
              <a:t>They just need to play hard ;)</a:t>
            </a:r>
            <a:endParaRPr sz="3000">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8"/>
          <p:cNvSpPr txBox="1">
            <a:spLocks noGrp="1"/>
          </p:cNvSpPr>
          <p:nvPr>
            <p:ph type="ctrTitle"/>
          </p:nvPr>
        </p:nvSpPr>
        <p:spPr>
          <a:xfrm>
            <a:off x="344775" y="1613825"/>
            <a:ext cx="8320800" cy="13026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5400">
                <a:latin typeface="Oswald"/>
                <a:ea typeface="Oswald"/>
                <a:cs typeface="Oswald"/>
                <a:sym typeface="Oswald"/>
              </a:rPr>
              <a:t># Weather Data study</a:t>
            </a:r>
            <a:endParaRPr sz="5400">
              <a:latin typeface="Oswald"/>
              <a:ea typeface="Oswald"/>
              <a:cs typeface="Oswald"/>
              <a:sym typeface="Oswald"/>
            </a:endParaRPr>
          </a:p>
        </p:txBody>
      </p:sp>
      <p:sp>
        <p:nvSpPr>
          <p:cNvPr id="316" name="Google Shape;316;p18"/>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17" name="Google Shape;317;p18"/>
          <p:cNvPicPr preferRelativeResize="0"/>
          <p:nvPr/>
        </p:nvPicPr>
        <p:blipFill>
          <a:blip r:embed="rId3">
            <a:alphaModFix/>
          </a:blip>
          <a:stretch>
            <a:fillRect/>
          </a:stretch>
        </p:blipFill>
        <p:spPr>
          <a:xfrm>
            <a:off x="5729300" y="2500350"/>
            <a:ext cx="2973000" cy="2619300"/>
          </a:xfrm>
          <a:prstGeom prst="ellipse">
            <a:avLst/>
          </a:prstGeom>
          <a:noFill/>
          <a:ln>
            <a:noFill/>
          </a:ln>
        </p:spPr>
      </p:pic>
      <p:pic>
        <p:nvPicPr>
          <p:cNvPr id="318" name="Google Shape;318;p18"/>
          <p:cNvPicPr preferRelativeResize="0"/>
          <p:nvPr/>
        </p:nvPicPr>
        <p:blipFill>
          <a:blip r:embed="rId4">
            <a:alphaModFix/>
          </a:blip>
          <a:stretch>
            <a:fillRect/>
          </a:stretch>
        </p:blipFill>
        <p:spPr>
          <a:xfrm>
            <a:off x="764074" y="2571750"/>
            <a:ext cx="3876300" cy="2547900"/>
          </a:xfrm>
          <a:prstGeom prst="round2DiagRect">
            <a:avLst>
              <a:gd name="adj1" fmla="val 16667"/>
              <a:gd name="adj2" fmla="val 0"/>
            </a:avLst>
          </a:prstGeom>
          <a:noFill/>
          <a:ln>
            <a:noFill/>
          </a:ln>
        </p:spPr>
      </p:pic>
      <p:pic>
        <p:nvPicPr>
          <p:cNvPr id="319" name="Google Shape;319;p18"/>
          <p:cNvPicPr preferRelativeResize="0"/>
          <p:nvPr/>
        </p:nvPicPr>
        <p:blipFill>
          <a:blip r:embed="rId5">
            <a:alphaModFix/>
          </a:blip>
          <a:stretch>
            <a:fillRect/>
          </a:stretch>
        </p:blipFill>
        <p:spPr>
          <a:xfrm>
            <a:off x="5598948" y="0"/>
            <a:ext cx="3233700" cy="1983900"/>
          </a:xfrm>
          <a:prstGeom prst="trapezoid">
            <a:avLst>
              <a:gd name="adj" fmla="val 25000"/>
            </a:avLst>
          </a:prstGeom>
          <a:noFill/>
          <a:ln>
            <a:noFill/>
          </a:ln>
        </p:spPr>
      </p:pic>
      <p:pic>
        <p:nvPicPr>
          <p:cNvPr id="320" name="Google Shape;320;p18"/>
          <p:cNvPicPr preferRelativeResize="0"/>
          <p:nvPr/>
        </p:nvPicPr>
        <p:blipFill>
          <a:blip r:embed="rId6">
            <a:alphaModFix/>
          </a:blip>
          <a:stretch>
            <a:fillRect/>
          </a:stretch>
        </p:blipFill>
        <p:spPr>
          <a:xfrm>
            <a:off x="1739623" y="62403"/>
            <a:ext cx="2973000" cy="1859100"/>
          </a:xfrm>
          <a:prstGeom prst="flowChartDelay">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9"/>
          <p:cNvSpPr txBox="1">
            <a:spLocks noGrp="1"/>
          </p:cNvSpPr>
          <p:nvPr>
            <p:ph type="ctrTitle"/>
          </p:nvPr>
        </p:nvSpPr>
        <p:spPr>
          <a:xfrm>
            <a:off x="206925" y="0"/>
            <a:ext cx="8520600" cy="7926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3000">
                <a:latin typeface="Oswald"/>
                <a:ea typeface="Oswald"/>
                <a:cs typeface="Oswald"/>
                <a:sym typeface="Oswald"/>
              </a:rPr>
              <a:t>A) Weather API website and data</a:t>
            </a:r>
            <a:endParaRPr sz="3000">
              <a:latin typeface="Oswald"/>
              <a:ea typeface="Oswald"/>
              <a:cs typeface="Oswald"/>
              <a:sym typeface="Oswald"/>
            </a:endParaRPr>
          </a:p>
        </p:txBody>
      </p:sp>
      <p:sp>
        <p:nvSpPr>
          <p:cNvPr id="326" name="Google Shape;326;p19"/>
          <p:cNvSpPr txBox="1">
            <a:spLocks noGrp="1"/>
          </p:cNvSpPr>
          <p:nvPr>
            <p:ph type="subTitle" idx="1"/>
          </p:nvPr>
        </p:nvSpPr>
        <p:spPr>
          <a:xfrm>
            <a:off x="206925" y="638675"/>
            <a:ext cx="7854000" cy="4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u="sng">
                <a:solidFill>
                  <a:srgbClr val="0366D6"/>
                </a:solidFill>
                <a:highlight>
                  <a:srgbClr val="FFFFFF"/>
                </a:highlight>
                <a:hlinkClick r:id="rId3"/>
              </a:rPr>
              <a:t>https://openweathermap.org/api</a:t>
            </a:r>
            <a:endParaRPr/>
          </a:p>
        </p:txBody>
      </p:sp>
      <p:pic>
        <p:nvPicPr>
          <p:cNvPr id="327" name="Google Shape;327;p19"/>
          <p:cNvPicPr preferRelativeResize="0"/>
          <p:nvPr/>
        </p:nvPicPr>
        <p:blipFill>
          <a:blip r:embed="rId4">
            <a:alphaModFix/>
          </a:blip>
          <a:stretch>
            <a:fillRect/>
          </a:stretch>
        </p:blipFill>
        <p:spPr>
          <a:xfrm>
            <a:off x="206925" y="1181625"/>
            <a:ext cx="5656761" cy="2566975"/>
          </a:xfrm>
          <a:prstGeom prst="rect">
            <a:avLst/>
          </a:prstGeom>
          <a:noFill/>
          <a:ln>
            <a:noFill/>
          </a:ln>
        </p:spPr>
      </p:pic>
      <p:pic>
        <p:nvPicPr>
          <p:cNvPr id="328" name="Google Shape;328;p19"/>
          <p:cNvPicPr preferRelativeResize="0"/>
          <p:nvPr/>
        </p:nvPicPr>
        <p:blipFill>
          <a:blip r:embed="rId5">
            <a:alphaModFix/>
          </a:blip>
          <a:stretch>
            <a:fillRect/>
          </a:stretch>
        </p:blipFill>
        <p:spPr>
          <a:xfrm>
            <a:off x="6331475" y="1854000"/>
            <a:ext cx="2277000" cy="1435500"/>
          </a:xfrm>
          <a:prstGeom prst="rect">
            <a:avLst/>
          </a:prstGeom>
          <a:noFill/>
          <a:ln>
            <a:noFill/>
          </a:ln>
        </p:spPr>
      </p:pic>
      <p:sp>
        <p:nvSpPr>
          <p:cNvPr id="329" name="Google Shape;329;p19"/>
          <p:cNvSpPr txBox="1"/>
          <p:nvPr/>
        </p:nvSpPr>
        <p:spPr>
          <a:xfrm>
            <a:off x="607200" y="3843350"/>
            <a:ext cx="79296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Nunito"/>
                <a:ea typeface="Nunito"/>
                <a:cs typeface="Nunito"/>
                <a:sym typeface="Nunito"/>
              </a:rPr>
              <a:t>We used 4 different climates, cold, mild, warm, and hot. </a:t>
            </a:r>
            <a:endParaRPr>
              <a:solidFill>
                <a:srgbClr val="F3F3F3"/>
              </a:solidFill>
              <a:latin typeface="Nunito"/>
              <a:ea typeface="Nunito"/>
              <a:cs typeface="Nunito"/>
              <a:sym typeface="Nunito"/>
            </a:endParaRPr>
          </a:p>
          <a:p>
            <a:pPr marL="0" lvl="0" indent="0" algn="l" rtl="0">
              <a:spcBef>
                <a:spcPts val="0"/>
              </a:spcBef>
              <a:spcAft>
                <a:spcPts val="0"/>
              </a:spcAft>
              <a:buNone/>
            </a:pPr>
            <a:r>
              <a:rPr lang="en">
                <a:solidFill>
                  <a:srgbClr val="F3F3F3"/>
                </a:solidFill>
                <a:latin typeface="Nunito"/>
                <a:ea typeface="Nunito"/>
                <a:cs typeface="Nunito"/>
                <a:sym typeface="Nunito"/>
              </a:rPr>
              <a:t>COLD: Equal or below 8 C</a:t>
            </a:r>
            <a:endParaRPr>
              <a:solidFill>
                <a:srgbClr val="F3F3F3"/>
              </a:solidFill>
              <a:latin typeface="Nunito"/>
              <a:ea typeface="Nunito"/>
              <a:cs typeface="Nunito"/>
              <a:sym typeface="Nunito"/>
            </a:endParaRPr>
          </a:p>
          <a:p>
            <a:pPr marL="0" lvl="0" indent="0" algn="l" rtl="0">
              <a:spcBef>
                <a:spcPts val="0"/>
              </a:spcBef>
              <a:spcAft>
                <a:spcPts val="0"/>
              </a:spcAft>
              <a:buNone/>
            </a:pPr>
            <a:r>
              <a:rPr lang="en">
                <a:solidFill>
                  <a:srgbClr val="F3F3F3"/>
                </a:solidFill>
                <a:latin typeface="Nunito"/>
                <a:ea typeface="Nunito"/>
                <a:cs typeface="Nunito"/>
                <a:sym typeface="Nunito"/>
              </a:rPr>
              <a:t>MILD: between 9 C and 15 C</a:t>
            </a:r>
            <a:endParaRPr>
              <a:solidFill>
                <a:srgbClr val="F3F3F3"/>
              </a:solidFill>
              <a:latin typeface="Nunito"/>
              <a:ea typeface="Nunito"/>
              <a:cs typeface="Nunito"/>
              <a:sym typeface="Nunito"/>
            </a:endParaRPr>
          </a:p>
          <a:p>
            <a:pPr marL="0" lvl="0" indent="0" algn="l" rtl="0">
              <a:spcBef>
                <a:spcPts val="0"/>
              </a:spcBef>
              <a:spcAft>
                <a:spcPts val="0"/>
              </a:spcAft>
              <a:buNone/>
            </a:pPr>
            <a:r>
              <a:rPr lang="en">
                <a:solidFill>
                  <a:srgbClr val="F3F3F3"/>
                </a:solidFill>
                <a:latin typeface="Nunito"/>
                <a:ea typeface="Nunito"/>
                <a:cs typeface="Nunito"/>
                <a:sym typeface="Nunito"/>
              </a:rPr>
              <a:t>WARM: between 16 C and 25 C</a:t>
            </a:r>
            <a:endParaRPr>
              <a:solidFill>
                <a:srgbClr val="F3F3F3"/>
              </a:solidFill>
              <a:latin typeface="Nunito"/>
              <a:ea typeface="Nunito"/>
              <a:cs typeface="Nunito"/>
              <a:sym typeface="Nunito"/>
            </a:endParaRPr>
          </a:p>
          <a:p>
            <a:pPr marL="0" lvl="0" indent="0" algn="l" rtl="0">
              <a:spcBef>
                <a:spcPts val="0"/>
              </a:spcBef>
              <a:spcAft>
                <a:spcPts val="0"/>
              </a:spcAft>
              <a:buNone/>
            </a:pPr>
            <a:r>
              <a:rPr lang="en">
                <a:solidFill>
                  <a:srgbClr val="F3F3F3"/>
                </a:solidFill>
                <a:latin typeface="Nunito"/>
                <a:ea typeface="Nunito"/>
                <a:cs typeface="Nunito"/>
                <a:sym typeface="Nunito"/>
              </a:rPr>
              <a:t>HOT: equal or above 25 C </a:t>
            </a:r>
            <a:endParaRPr>
              <a:solidFill>
                <a:srgbClr val="F3F3F3"/>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0"/>
          <p:cNvSpPr txBox="1">
            <a:spLocks noGrp="1"/>
          </p:cNvSpPr>
          <p:nvPr>
            <p:ph type="ctrTitle"/>
          </p:nvPr>
        </p:nvSpPr>
        <p:spPr>
          <a:xfrm>
            <a:off x="311700" y="0"/>
            <a:ext cx="3698400" cy="31962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3000">
                <a:latin typeface="Oswald"/>
                <a:ea typeface="Oswald"/>
                <a:cs typeface="Oswald"/>
                <a:sym typeface="Oswald"/>
              </a:rPr>
              <a:t>B) Average temperature of incoming teams, </a:t>
            </a:r>
            <a:r>
              <a:rPr lang="en" sz="3000" u="sng">
                <a:latin typeface="Oswald"/>
                <a:ea typeface="Oswald"/>
                <a:cs typeface="Oswald"/>
                <a:sym typeface="Oswald"/>
              </a:rPr>
              <a:t>graph</a:t>
            </a:r>
            <a:endParaRPr sz="3000" u="sng">
              <a:latin typeface="Oswald"/>
              <a:ea typeface="Oswald"/>
              <a:cs typeface="Oswald"/>
              <a:sym typeface="Oswald"/>
            </a:endParaRPr>
          </a:p>
        </p:txBody>
      </p:sp>
      <p:pic>
        <p:nvPicPr>
          <p:cNvPr id="335" name="Google Shape;335;p20"/>
          <p:cNvPicPr preferRelativeResize="0"/>
          <p:nvPr/>
        </p:nvPicPr>
        <p:blipFill>
          <a:blip r:embed="rId3">
            <a:alphaModFix/>
          </a:blip>
          <a:stretch>
            <a:fillRect/>
          </a:stretch>
        </p:blipFill>
        <p:spPr>
          <a:xfrm>
            <a:off x="4162500" y="152400"/>
            <a:ext cx="3763780" cy="499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1"/>
          <p:cNvSpPr txBox="1">
            <a:spLocks noGrp="1"/>
          </p:cNvSpPr>
          <p:nvPr>
            <p:ph type="ctrTitle"/>
          </p:nvPr>
        </p:nvSpPr>
        <p:spPr>
          <a:xfrm>
            <a:off x="0" y="0"/>
            <a:ext cx="7929600" cy="12858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 sz="3000">
                <a:latin typeface="Oswald"/>
                <a:ea typeface="Oswald"/>
                <a:cs typeface="Oswald"/>
                <a:sym typeface="Oswald"/>
              </a:rPr>
              <a:t>C) Percentage of “Cold/ Mild/ Warm/ Hot” countries in tournament, </a:t>
            </a:r>
            <a:r>
              <a:rPr lang="en" sz="3000" u="sng">
                <a:latin typeface="Oswald"/>
                <a:ea typeface="Oswald"/>
                <a:cs typeface="Oswald"/>
                <a:sym typeface="Oswald"/>
              </a:rPr>
              <a:t>pie chart</a:t>
            </a:r>
            <a:endParaRPr sz="3000">
              <a:latin typeface="Oswald"/>
              <a:ea typeface="Oswald"/>
              <a:cs typeface="Oswald"/>
              <a:sym typeface="Oswald"/>
            </a:endParaRPr>
          </a:p>
        </p:txBody>
      </p:sp>
      <p:pic>
        <p:nvPicPr>
          <p:cNvPr id="341" name="Google Shape;341;p21"/>
          <p:cNvPicPr preferRelativeResize="0"/>
          <p:nvPr/>
        </p:nvPicPr>
        <p:blipFill>
          <a:blip r:embed="rId3">
            <a:alphaModFix/>
          </a:blip>
          <a:stretch>
            <a:fillRect/>
          </a:stretch>
        </p:blipFill>
        <p:spPr>
          <a:xfrm>
            <a:off x="2015400" y="1385575"/>
            <a:ext cx="5017550" cy="334502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777</Words>
  <Application>Microsoft Office PowerPoint</Application>
  <PresentationFormat>On-screen Show (16:9)</PresentationFormat>
  <Paragraphs>112</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Maven Pro</vt:lpstr>
      <vt:lpstr>Lobster</vt:lpstr>
      <vt:lpstr>Nunito</vt:lpstr>
      <vt:lpstr>Oswald</vt:lpstr>
      <vt:lpstr>Momentum</vt:lpstr>
      <vt:lpstr>PowerPoint Presentation</vt:lpstr>
      <vt:lpstr>Introduction;</vt:lpstr>
      <vt:lpstr>2nd, world cup is most watched and attracted event in the world , numbers;</vt:lpstr>
      <vt:lpstr>H: There is a better chance to be successful if a world cup team comes from a similar climate as the host country. </vt:lpstr>
      <vt:lpstr>NH; There is no correlation between the weather and team success. </vt:lpstr>
      <vt:lpstr># Weather Data study</vt:lpstr>
      <vt:lpstr>A) Weather API website and data</vt:lpstr>
      <vt:lpstr>B) Average temperature of incoming teams, graph</vt:lpstr>
      <vt:lpstr>C) Percentage of “Cold/ Mild/ Warm/ Hot” countries in tournament, pie chart</vt:lpstr>
      <vt:lpstr>D) Average temperature of “Cold/ Mild/ Warm/ Hot” countries VS their total points, table</vt:lpstr>
      <vt:lpstr>E) Total points of “Cold/ Mild/ Warm/ Hot” countries in tournament, graph chart</vt:lpstr>
      <vt:lpstr>PowerPoint Presentation</vt:lpstr>
      <vt:lpstr>Merging Weather data with World Cup Matches</vt:lpstr>
      <vt:lpstr>PowerPoint Presentation</vt:lpstr>
      <vt:lpstr>Merging weather data</vt:lpstr>
      <vt:lpstr>Merging weather data</vt:lpstr>
      <vt:lpstr>G) Football world cup website and CSV data</vt:lpstr>
      <vt:lpstr>H) What makes a soccer team “successful” for us; Authentic Point System (APS)!</vt:lpstr>
      <vt:lpstr>I) Comparison of team’ points</vt:lpstr>
      <vt:lpstr>I) Comparison of team’ Avg Points per Game</vt:lpstr>
      <vt:lpstr>How does temperature figures in all this?</vt:lpstr>
      <vt:lpstr>PowerPoint Presentation</vt:lpstr>
      <vt:lpstr># Combining football and weather data</vt:lpstr>
      <vt:lpstr>J) Table showing Temperature Deltas calculations</vt:lpstr>
      <vt:lpstr>K) Average points vs winning team delta, scatter Plot </vt:lpstr>
      <vt:lpstr>CONCLUSION:</vt:lpstr>
      <vt:lpstr>CONCLUSION #2: </vt:lpstr>
      <vt:lpstr>CONCLUSION #3:</vt:lpstr>
      <vt:lpstr>Thanks!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Henry Greyner</dc:creator>
  <cp:lastModifiedBy>Henry Greyner</cp:lastModifiedBy>
  <cp:revision>1</cp:revision>
  <dcterms:modified xsi:type="dcterms:W3CDTF">2020-02-01T20:23:49Z</dcterms:modified>
</cp:coreProperties>
</file>